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Roboto"/>
      <p:regular r:id="rId39"/>
      <p:bold r:id="rId40"/>
      <p:italic r:id="rId41"/>
      <p:boldItalic r:id="rId42"/>
    </p:embeddedFont>
    <p:embeddedFont>
      <p:font typeface="Pacifico"/>
      <p:regular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20" Type="http://schemas.openxmlformats.org/officeDocument/2006/relationships/slide" Target="slides/slide15.xml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Pacifico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oboto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2cd99b4d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2cd99b4d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cd99b4d70_1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2cd99b4d70_1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cd99b4d70_1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2cd99b4d70_1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2cd99b4d70_1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2cd99b4d70_1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2cd99b4d70_1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2cd99b4d70_1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2cd99b4d70_1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2cd99b4d70_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2618330494_2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2618330494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2618330494_2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2618330494_2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2618330494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2618330494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2618330494_2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2618330494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 million material points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4d82e56e6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4d82e56e6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 million material points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2cd99b4d70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2cd99b4d70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4d82e56e6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4d82e56e6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 million material points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4d82e56e6c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4d82e56e6c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2618330494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261833049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4d82e56e6c_0_769:notes"/>
          <p:cNvSpPr/>
          <p:nvPr>
            <p:ph idx="2" type="sldImg"/>
          </p:nvPr>
        </p:nvSpPr>
        <p:spPr>
          <a:xfrm>
            <a:off x="1746355" y="687917"/>
            <a:ext cx="3365400" cy="342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8" name="Google Shape;268;g24d82e56e6c_0_769:notes"/>
          <p:cNvSpPr txBox="1"/>
          <p:nvPr>
            <p:ph idx="1" type="body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Baydin et al., 2018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Emphasize that we use reverse-mode AD because we have an inverse problem</a:t>
            </a:r>
            <a:endParaRPr/>
          </a:p>
        </p:txBody>
      </p:sp>
      <p:sp>
        <p:nvSpPr>
          <p:cNvPr id="269" name="Google Shape;269;g24d82e56e6c_0_769:notes"/>
          <p:cNvSpPr txBox="1"/>
          <p:nvPr>
            <p:ph idx="12" type="sldNum"/>
          </p:nvPr>
        </p:nvSpPr>
        <p:spPr>
          <a:xfrm>
            <a:off x="3884619" y="868521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4d82e56e6c_0_776:notes"/>
          <p:cNvSpPr/>
          <p:nvPr>
            <p:ph idx="2" type="sldImg"/>
          </p:nvPr>
        </p:nvSpPr>
        <p:spPr>
          <a:xfrm>
            <a:off x="1746355" y="687917"/>
            <a:ext cx="3365400" cy="342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6" name="Google Shape;276;g24d82e56e6c_0_776:notes"/>
          <p:cNvSpPr txBox="1"/>
          <p:nvPr>
            <p:ph idx="1" type="body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“redefines the semantics of operators” = break down into simpler operations</a:t>
            </a:r>
            <a:endParaRPr/>
          </a:p>
        </p:txBody>
      </p:sp>
      <p:sp>
        <p:nvSpPr>
          <p:cNvPr id="277" name="Google Shape;277;g24d82e56e6c_0_776:notes"/>
          <p:cNvSpPr txBox="1"/>
          <p:nvPr>
            <p:ph idx="12" type="sldNum"/>
          </p:nvPr>
        </p:nvSpPr>
        <p:spPr>
          <a:xfrm>
            <a:off x="3884619" y="868521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4d82e56e6c_0_813:notes"/>
          <p:cNvSpPr/>
          <p:nvPr>
            <p:ph idx="2" type="sldImg"/>
          </p:nvPr>
        </p:nvSpPr>
        <p:spPr>
          <a:xfrm>
            <a:off x="1746355" y="687917"/>
            <a:ext cx="3365400" cy="342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14" name="Google Shape;314;g24d82e56e6c_0_813:notes"/>
          <p:cNvSpPr txBox="1"/>
          <p:nvPr>
            <p:ph idx="1" type="body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Replaces domain of variables = renaming nodes</a:t>
            </a:r>
            <a:endParaRPr/>
          </a:p>
        </p:txBody>
      </p:sp>
      <p:sp>
        <p:nvSpPr>
          <p:cNvPr id="315" name="Google Shape;315;g24d82e56e6c_0_813:notes"/>
          <p:cNvSpPr txBox="1"/>
          <p:nvPr>
            <p:ph idx="12" type="sldNum"/>
          </p:nvPr>
        </p:nvSpPr>
        <p:spPr>
          <a:xfrm>
            <a:off x="3884619" y="868521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4d82e56e6c_0_855:notes"/>
          <p:cNvSpPr/>
          <p:nvPr>
            <p:ph idx="2" type="sldImg"/>
          </p:nvPr>
        </p:nvSpPr>
        <p:spPr>
          <a:xfrm>
            <a:off x="1746355" y="687917"/>
            <a:ext cx="3365400" cy="342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7" name="Google Shape;357;g24d82e56e6c_0_855:notes"/>
          <p:cNvSpPr txBox="1"/>
          <p:nvPr>
            <p:ph idx="1" type="body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24d82e56e6c_0_855:notes"/>
          <p:cNvSpPr txBox="1"/>
          <p:nvPr>
            <p:ph idx="12" type="sldNum"/>
          </p:nvPr>
        </p:nvSpPr>
        <p:spPr>
          <a:xfrm>
            <a:off x="3884619" y="868521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4d82e56e6c_0_900:notes"/>
          <p:cNvSpPr/>
          <p:nvPr>
            <p:ph idx="2" type="sldImg"/>
          </p:nvPr>
        </p:nvSpPr>
        <p:spPr>
          <a:xfrm>
            <a:off x="1746355" y="687917"/>
            <a:ext cx="3365400" cy="342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03" name="Google Shape;403;g24d82e56e6c_0_900:notes"/>
          <p:cNvSpPr txBox="1"/>
          <p:nvPr>
            <p:ph idx="1" type="body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24d82e56e6c_0_900:notes"/>
          <p:cNvSpPr txBox="1"/>
          <p:nvPr>
            <p:ph idx="12" type="sldNum"/>
          </p:nvPr>
        </p:nvSpPr>
        <p:spPr>
          <a:xfrm>
            <a:off x="3884619" y="868521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4d82e56e6c_0_941:notes"/>
          <p:cNvSpPr/>
          <p:nvPr>
            <p:ph idx="2" type="sldImg"/>
          </p:nvPr>
        </p:nvSpPr>
        <p:spPr>
          <a:xfrm>
            <a:off x="1746355" y="687917"/>
            <a:ext cx="3365400" cy="342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45" name="Google Shape;445;g24d82e56e6c_0_941:notes"/>
          <p:cNvSpPr txBox="1"/>
          <p:nvPr>
            <p:ph idx="1" type="body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Propagates derivatives using the chain rule</a:t>
            </a:r>
            <a:endParaRPr/>
          </a:p>
        </p:txBody>
      </p:sp>
      <p:sp>
        <p:nvSpPr>
          <p:cNvPr id="446" name="Google Shape;446;g24d82e56e6c_0_941:notes"/>
          <p:cNvSpPr txBox="1"/>
          <p:nvPr>
            <p:ph idx="12" type="sldNum"/>
          </p:nvPr>
        </p:nvSpPr>
        <p:spPr>
          <a:xfrm>
            <a:off x="3884619" y="868521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4d82e56e6c_0_983:notes"/>
          <p:cNvSpPr/>
          <p:nvPr>
            <p:ph idx="2" type="sldImg"/>
          </p:nvPr>
        </p:nvSpPr>
        <p:spPr>
          <a:xfrm>
            <a:off x="1746355" y="687917"/>
            <a:ext cx="3365400" cy="342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8" name="Google Shape;488;g24d82e56e6c_0_983:notes"/>
          <p:cNvSpPr txBox="1"/>
          <p:nvPr>
            <p:ph idx="1" type="body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24d82e56e6c_0_983:notes"/>
          <p:cNvSpPr txBox="1"/>
          <p:nvPr>
            <p:ph idx="12" type="sldNum"/>
          </p:nvPr>
        </p:nvSpPr>
        <p:spPr>
          <a:xfrm>
            <a:off x="3884619" y="868521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cd99b4d70_1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2cd99b4d70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4d82e56e6c_0_1028:notes"/>
          <p:cNvSpPr/>
          <p:nvPr>
            <p:ph idx="2" type="sldImg"/>
          </p:nvPr>
        </p:nvSpPr>
        <p:spPr>
          <a:xfrm>
            <a:off x="1746355" y="687917"/>
            <a:ext cx="3365400" cy="342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34" name="Google Shape;534;g24d82e56e6c_0_1028:notes"/>
          <p:cNvSpPr txBox="1"/>
          <p:nvPr>
            <p:ph idx="1" type="body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24d82e56e6c_0_1028:notes"/>
          <p:cNvSpPr txBox="1"/>
          <p:nvPr>
            <p:ph idx="12" type="sldNum"/>
          </p:nvPr>
        </p:nvSpPr>
        <p:spPr>
          <a:xfrm>
            <a:off x="3884619" y="868521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2618330494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2618330494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261833049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261833049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12cd99b4d70_1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12cd99b4d70_1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2cd99b4d70_1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2cd99b4d70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2cd99b4d70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2cd99b4d70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cd99b4d70_1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2cd99b4d70_1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cd99b4d70_1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2cd99b4d70_1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cd99b4d70_1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2cd99b4d70_1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2cd99b4d70_1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2cd99b4d70_1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>
            <p:ph type="title"/>
          </p:nvPr>
        </p:nvSpPr>
        <p:spPr>
          <a:xfrm>
            <a:off x="457200" y="7774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" type="body"/>
          </p:nvPr>
        </p:nvSpPr>
        <p:spPr>
          <a:xfrm>
            <a:off x="457200" y="1771650"/>
            <a:ext cx="8229600" cy="29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2" type="sldNum"/>
          </p:nvPr>
        </p:nvSpPr>
        <p:spPr>
          <a:xfrm>
            <a:off x="7086600" y="48688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789900"/>
            <a:ext cx="9144000" cy="435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7899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60950" y="920700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654300"/>
            <a:ext cx="9144000" cy="448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6543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60950" y="0"/>
            <a:ext cx="82221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95850" y="916900"/>
            <a:ext cx="3916500" cy="37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83250" y="916900"/>
            <a:ext cx="3999900" cy="373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rmal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207450" y="734075"/>
            <a:ext cx="8633400" cy="41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488250"/>
            <a:ext cx="6252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7" name="Google Shape;57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rgbClr val="BF57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drive.google.com/file/d/11n46xdQJDStXZ71izAX_Kh1KIcZteLf_/view" TargetMode="External"/><Relationship Id="rId4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Relationship Id="rId4" Type="http://schemas.openxmlformats.org/officeDocument/2006/relationships/image" Target="../media/image11.png"/><Relationship Id="rId5" Type="http://schemas.openxmlformats.org/officeDocument/2006/relationships/image" Target="../media/image47.png"/><Relationship Id="rId6" Type="http://schemas.openxmlformats.org/officeDocument/2006/relationships/image" Target="../media/image21.png"/><Relationship Id="rId7" Type="http://schemas.openxmlformats.org/officeDocument/2006/relationships/image" Target="../media/image3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xyxIgzs6Vu-xUZSmoLMxWiAqiGC71Spq/view" TargetMode="External"/><Relationship Id="rId4" Type="http://schemas.openxmlformats.org/officeDocument/2006/relationships/image" Target="../media/image2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Relationship Id="rId4" Type="http://schemas.openxmlformats.org/officeDocument/2006/relationships/image" Target="../media/image28.png"/><Relationship Id="rId5" Type="http://schemas.openxmlformats.org/officeDocument/2006/relationships/hyperlink" Target="http://drive.google.com/file/d/1skosSvfg8sh7otW5MWTmAQgtMy8ALuOU/view" TargetMode="External"/><Relationship Id="rId6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1.png"/><Relationship Id="rId4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openxmlformats.org/officeDocument/2006/relationships/image" Target="../media/image40.png"/><Relationship Id="rId5" Type="http://schemas.openxmlformats.org/officeDocument/2006/relationships/image" Target="../media/image34.png"/><Relationship Id="rId6" Type="http://schemas.openxmlformats.org/officeDocument/2006/relationships/image" Target="../media/image42.png"/><Relationship Id="rId7" Type="http://schemas.openxmlformats.org/officeDocument/2006/relationships/image" Target="../media/image39.png"/><Relationship Id="rId8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image" Target="../media/image54.png"/><Relationship Id="rId13" Type="http://schemas.openxmlformats.org/officeDocument/2006/relationships/image" Target="../media/image57.png"/><Relationship Id="rId1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openxmlformats.org/officeDocument/2006/relationships/image" Target="../media/image40.png"/><Relationship Id="rId15" Type="http://schemas.openxmlformats.org/officeDocument/2006/relationships/image" Target="../media/image59.png"/><Relationship Id="rId14" Type="http://schemas.openxmlformats.org/officeDocument/2006/relationships/image" Target="../media/image58.png"/><Relationship Id="rId16" Type="http://schemas.openxmlformats.org/officeDocument/2006/relationships/image" Target="../media/image74.png"/><Relationship Id="rId5" Type="http://schemas.openxmlformats.org/officeDocument/2006/relationships/image" Target="../media/image34.png"/><Relationship Id="rId6" Type="http://schemas.openxmlformats.org/officeDocument/2006/relationships/image" Target="../media/image42.png"/><Relationship Id="rId7" Type="http://schemas.openxmlformats.org/officeDocument/2006/relationships/image" Target="../media/image39.png"/><Relationship Id="rId8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image" Target="../media/image54.png"/><Relationship Id="rId13" Type="http://schemas.openxmlformats.org/officeDocument/2006/relationships/image" Target="../media/image94.png"/><Relationship Id="rId1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openxmlformats.org/officeDocument/2006/relationships/image" Target="../media/image40.png"/><Relationship Id="rId15" Type="http://schemas.openxmlformats.org/officeDocument/2006/relationships/image" Target="../media/image62.png"/><Relationship Id="rId14" Type="http://schemas.openxmlformats.org/officeDocument/2006/relationships/image" Target="../media/image64.png"/><Relationship Id="rId17" Type="http://schemas.openxmlformats.org/officeDocument/2006/relationships/image" Target="../media/image61.png"/><Relationship Id="rId16" Type="http://schemas.openxmlformats.org/officeDocument/2006/relationships/image" Target="../media/image60.png"/><Relationship Id="rId5" Type="http://schemas.openxmlformats.org/officeDocument/2006/relationships/image" Target="../media/image34.png"/><Relationship Id="rId19" Type="http://schemas.openxmlformats.org/officeDocument/2006/relationships/image" Target="../media/image67.png"/><Relationship Id="rId6" Type="http://schemas.openxmlformats.org/officeDocument/2006/relationships/image" Target="../media/image42.png"/><Relationship Id="rId18" Type="http://schemas.openxmlformats.org/officeDocument/2006/relationships/image" Target="../media/image77.png"/><Relationship Id="rId7" Type="http://schemas.openxmlformats.org/officeDocument/2006/relationships/image" Target="../media/image39.png"/><Relationship Id="rId8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54.png"/><Relationship Id="rId10" Type="http://schemas.openxmlformats.org/officeDocument/2006/relationships/image" Target="../media/image40.png"/><Relationship Id="rId13" Type="http://schemas.openxmlformats.org/officeDocument/2006/relationships/image" Target="../media/image57.png"/><Relationship Id="rId1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5.png"/><Relationship Id="rId4" Type="http://schemas.openxmlformats.org/officeDocument/2006/relationships/image" Target="../media/image29.png"/><Relationship Id="rId9" Type="http://schemas.openxmlformats.org/officeDocument/2006/relationships/image" Target="../media/image44.png"/><Relationship Id="rId15" Type="http://schemas.openxmlformats.org/officeDocument/2006/relationships/image" Target="../media/image59.png"/><Relationship Id="rId14" Type="http://schemas.openxmlformats.org/officeDocument/2006/relationships/image" Target="../media/image58.png"/><Relationship Id="rId17" Type="http://schemas.openxmlformats.org/officeDocument/2006/relationships/image" Target="../media/image73.png"/><Relationship Id="rId16" Type="http://schemas.openxmlformats.org/officeDocument/2006/relationships/image" Target="../media/image74.png"/><Relationship Id="rId5" Type="http://schemas.openxmlformats.org/officeDocument/2006/relationships/image" Target="../media/image31.png"/><Relationship Id="rId19" Type="http://schemas.openxmlformats.org/officeDocument/2006/relationships/image" Target="../media/image76.png"/><Relationship Id="rId6" Type="http://schemas.openxmlformats.org/officeDocument/2006/relationships/image" Target="../media/image34.png"/><Relationship Id="rId18" Type="http://schemas.openxmlformats.org/officeDocument/2006/relationships/image" Target="../media/image119.png"/><Relationship Id="rId7" Type="http://schemas.openxmlformats.org/officeDocument/2006/relationships/image" Target="../media/image42.png"/><Relationship Id="rId8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20" Type="http://schemas.openxmlformats.org/officeDocument/2006/relationships/image" Target="../media/image88.png"/><Relationship Id="rId11" Type="http://schemas.openxmlformats.org/officeDocument/2006/relationships/image" Target="../media/image98.png"/><Relationship Id="rId10" Type="http://schemas.openxmlformats.org/officeDocument/2006/relationships/image" Target="../media/image85.png"/><Relationship Id="rId13" Type="http://schemas.openxmlformats.org/officeDocument/2006/relationships/image" Target="../media/image96.png"/><Relationship Id="rId1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5" Type="http://schemas.openxmlformats.org/officeDocument/2006/relationships/image" Target="../media/image89.png"/><Relationship Id="rId14" Type="http://schemas.openxmlformats.org/officeDocument/2006/relationships/image" Target="../media/image83.png"/><Relationship Id="rId17" Type="http://schemas.openxmlformats.org/officeDocument/2006/relationships/image" Target="../media/image122.png"/><Relationship Id="rId16" Type="http://schemas.openxmlformats.org/officeDocument/2006/relationships/image" Target="../media/image100.png"/><Relationship Id="rId5" Type="http://schemas.openxmlformats.org/officeDocument/2006/relationships/image" Target="../media/image92.png"/><Relationship Id="rId19" Type="http://schemas.openxmlformats.org/officeDocument/2006/relationships/image" Target="../media/image95.png"/><Relationship Id="rId6" Type="http://schemas.openxmlformats.org/officeDocument/2006/relationships/image" Target="../media/image79.png"/><Relationship Id="rId18" Type="http://schemas.openxmlformats.org/officeDocument/2006/relationships/image" Target="../media/image104.png"/><Relationship Id="rId7" Type="http://schemas.openxmlformats.org/officeDocument/2006/relationships/image" Target="../media/image78.png"/><Relationship Id="rId8" Type="http://schemas.openxmlformats.org/officeDocument/2006/relationships/image" Target="../media/image82.png"/></Relationships>
</file>

<file path=ppt/slides/_rels/slide29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4.png"/><Relationship Id="rId11" Type="http://schemas.openxmlformats.org/officeDocument/2006/relationships/image" Target="../media/image86.png"/><Relationship Id="rId22" Type="http://schemas.openxmlformats.org/officeDocument/2006/relationships/image" Target="../media/image88.png"/><Relationship Id="rId10" Type="http://schemas.openxmlformats.org/officeDocument/2006/relationships/image" Target="../media/image82.png"/><Relationship Id="rId21" Type="http://schemas.openxmlformats.org/officeDocument/2006/relationships/image" Target="../media/image95.png"/><Relationship Id="rId13" Type="http://schemas.openxmlformats.org/officeDocument/2006/relationships/image" Target="../media/image98.png"/><Relationship Id="rId12" Type="http://schemas.openxmlformats.org/officeDocument/2006/relationships/image" Target="../media/image85.png"/><Relationship Id="rId23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4.png"/><Relationship Id="rId4" Type="http://schemas.openxmlformats.org/officeDocument/2006/relationships/image" Target="../media/image103.png"/><Relationship Id="rId9" Type="http://schemas.openxmlformats.org/officeDocument/2006/relationships/image" Target="../media/image78.png"/><Relationship Id="rId15" Type="http://schemas.openxmlformats.org/officeDocument/2006/relationships/image" Target="../media/image101.png"/><Relationship Id="rId14" Type="http://schemas.openxmlformats.org/officeDocument/2006/relationships/image" Target="../media/image80.png"/><Relationship Id="rId17" Type="http://schemas.openxmlformats.org/officeDocument/2006/relationships/image" Target="../media/image89.png"/><Relationship Id="rId16" Type="http://schemas.openxmlformats.org/officeDocument/2006/relationships/image" Target="../media/image83.png"/><Relationship Id="rId5" Type="http://schemas.openxmlformats.org/officeDocument/2006/relationships/image" Target="../media/image91.png"/><Relationship Id="rId19" Type="http://schemas.openxmlformats.org/officeDocument/2006/relationships/image" Target="../media/image122.png"/><Relationship Id="rId6" Type="http://schemas.openxmlformats.org/officeDocument/2006/relationships/image" Target="../media/image109.png"/><Relationship Id="rId18" Type="http://schemas.openxmlformats.org/officeDocument/2006/relationships/image" Target="../media/image100.png"/><Relationship Id="rId7" Type="http://schemas.openxmlformats.org/officeDocument/2006/relationships/image" Target="../media/image92.png"/><Relationship Id="rId8" Type="http://schemas.openxmlformats.org/officeDocument/2006/relationships/image" Target="../media/image7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gif"/></Relationships>
</file>

<file path=ppt/slides/_rels/slide30.xml.rels><?xml version="1.0" encoding="UTF-8" standalone="yes"?><Relationships xmlns="http://schemas.openxmlformats.org/package/2006/relationships"><Relationship Id="rId20" Type="http://schemas.openxmlformats.org/officeDocument/2006/relationships/image" Target="../media/image89.png"/><Relationship Id="rId22" Type="http://schemas.openxmlformats.org/officeDocument/2006/relationships/image" Target="../media/image122.png"/><Relationship Id="rId21" Type="http://schemas.openxmlformats.org/officeDocument/2006/relationships/image" Target="../media/image100.png"/><Relationship Id="rId24" Type="http://schemas.openxmlformats.org/officeDocument/2006/relationships/image" Target="../media/image95.png"/><Relationship Id="rId23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2.png"/><Relationship Id="rId4" Type="http://schemas.openxmlformats.org/officeDocument/2006/relationships/image" Target="../media/image118.png"/><Relationship Id="rId9" Type="http://schemas.openxmlformats.org/officeDocument/2006/relationships/image" Target="../media/image109.png"/><Relationship Id="rId25" Type="http://schemas.openxmlformats.org/officeDocument/2006/relationships/image" Target="../media/image88.png"/><Relationship Id="rId5" Type="http://schemas.openxmlformats.org/officeDocument/2006/relationships/image" Target="../media/image125.png"/><Relationship Id="rId6" Type="http://schemas.openxmlformats.org/officeDocument/2006/relationships/image" Target="../media/image124.png"/><Relationship Id="rId7" Type="http://schemas.openxmlformats.org/officeDocument/2006/relationships/image" Target="../media/image117.png"/><Relationship Id="rId8" Type="http://schemas.openxmlformats.org/officeDocument/2006/relationships/image" Target="../media/image120.png"/><Relationship Id="rId11" Type="http://schemas.openxmlformats.org/officeDocument/2006/relationships/image" Target="../media/image79.png"/><Relationship Id="rId10" Type="http://schemas.openxmlformats.org/officeDocument/2006/relationships/image" Target="../media/image92.png"/><Relationship Id="rId13" Type="http://schemas.openxmlformats.org/officeDocument/2006/relationships/image" Target="../media/image82.png"/><Relationship Id="rId12" Type="http://schemas.openxmlformats.org/officeDocument/2006/relationships/image" Target="../media/image78.png"/><Relationship Id="rId15" Type="http://schemas.openxmlformats.org/officeDocument/2006/relationships/image" Target="../media/image85.png"/><Relationship Id="rId14" Type="http://schemas.openxmlformats.org/officeDocument/2006/relationships/image" Target="../media/image86.png"/><Relationship Id="rId17" Type="http://schemas.openxmlformats.org/officeDocument/2006/relationships/image" Target="../media/image80.png"/><Relationship Id="rId16" Type="http://schemas.openxmlformats.org/officeDocument/2006/relationships/image" Target="../media/image98.png"/><Relationship Id="rId19" Type="http://schemas.openxmlformats.org/officeDocument/2006/relationships/image" Target="../media/image83.png"/><Relationship Id="rId18" Type="http://schemas.openxmlformats.org/officeDocument/2006/relationships/image" Target="../media/image10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7.gif"/><Relationship Id="rId4" Type="http://schemas.openxmlformats.org/officeDocument/2006/relationships/image" Target="../media/image126.gif"/><Relationship Id="rId5" Type="http://schemas.openxmlformats.org/officeDocument/2006/relationships/image" Target="../media/image128.gif"/><Relationship Id="rId6" Type="http://schemas.openxmlformats.org/officeDocument/2006/relationships/image" Target="../media/image12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github.com/geoelements/gns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idx="1" type="subTitle"/>
          </p:nvPr>
        </p:nvSpPr>
        <p:spPr>
          <a:xfrm>
            <a:off x="390525" y="403028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Krishna Kumar, The University of Texas at Austin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MPM 2023 Spring Workshop, </a:t>
            </a:r>
            <a:r>
              <a:rPr lang="en"/>
              <a:t>INRAE Site d'Aix-Le Tholonet, France</a:t>
            </a: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3">
            <a:alphaModFix amt="19000"/>
          </a:blip>
          <a:srcRect b="7182" l="0" r="0" t="22056"/>
          <a:stretch/>
        </p:blipFill>
        <p:spPr>
          <a:xfrm>
            <a:off x="0" y="0"/>
            <a:ext cx="9144000" cy="403027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4"/>
          <p:cNvSpPr txBox="1"/>
          <p:nvPr>
            <p:ph type="ctrTitle"/>
          </p:nvPr>
        </p:nvSpPr>
        <p:spPr>
          <a:xfrm>
            <a:off x="390525" y="1957550"/>
            <a:ext cx="8222100" cy="193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G</a:t>
            </a:r>
            <a:r>
              <a:rPr lang="en" sz="3800"/>
              <a:t>raph Network Simulator and DiffMPM for inverse problems</a:t>
            </a:r>
            <a:endParaRPr sz="3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GNN Components</a:t>
            </a:r>
            <a:endParaRPr/>
          </a:p>
        </p:txBody>
      </p:sp>
      <p:sp>
        <p:nvSpPr>
          <p:cNvPr id="165" name="Google Shape;165;p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6" name="Google Shape;16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59725"/>
            <a:ext cx="8839204" cy="2447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GNN: Encoder</a:t>
            </a:r>
            <a:endParaRPr/>
          </a:p>
        </p:txBody>
      </p:sp>
      <p:sp>
        <p:nvSpPr>
          <p:cNvPr id="172" name="Google Shape;172;p2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3" name="Google Shape;1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688" y="943875"/>
            <a:ext cx="5777833" cy="4071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 txBox="1"/>
          <p:nvPr/>
        </p:nvSpPr>
        <p:spPr>
          <a:xfrm>
            <a:off x="5968688" y="2395425"/>
            <a:ext cx="180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Spatial equivariance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5968688" y="3126375"/>
            <a:ext cx="231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pos</a:t>
            </a:r>
            <a:r>
              <a:rPr baseline="-25000" lang="en">
                <a:latin typeface="Roboto"/>
                <a:ea typeface="Roboto"/>
                <a:cs typeface="Roboto"/>
                <a:sym typeface="Roboto"/>
              </a:rPr>
              <a:t>l,k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= pos</a:t>
            </a:r>
            <a:r>
              <a:rPr baseline="-25000" lang="en"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- pos</a:t>
            </a:r>
            <a:r>
              <a:rPr baseline="-25000" lang="en">
                <a:latin typeface="Roboto"/>
                <a:ea typeface="Roboto"/>
                <a:cs typeface="Roboto"/>
                <a:sym typeface="Roboto"/>
              </a:rPr>
              <a:t>k</a:t>
            </a:r>
            <a:endParaRPr baseline="-25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6033913" y="3526575"/>
            <a:ext cx="231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sngStrike"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trike="sngStrike">
                <a:latin typeface="Roboto"/>
                <a:ea typeface="Roboto"/>
                <a:cs typeface="Roboto"/>
                <a:sym typeface="Roboto"/>
              </a:rPr>
              <a:t>os</a:t>
            </a:r>
            <a:r>
              <a:rPr baseline="-25000" lang="en" strike="sngStrike">
                <a:latin typeface="Roboto"/>
                <a:ea typeface="Roboto"/>
                <a:cs typeface="Roboto"/>
                <a:sym typeface="Roboto"/>
              </a:rPr>
              <a:t>k</a:t>
            </a:r>
            <a:r>
              <a:rPr lang="en" strike="sngStrike">
                <a:latin typeface="Roboto"/>
                <a:ea typeface="Roboto"/>
                <a:cs typeface="Roboto"/>
                <a:sym typeface="Roboto"/>
              </a:rPr>
              <a:t>;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vel</a:t>
            </a:r>
            <a:r>
              <a:rPr baseline="-25000" lang="en">
                <a:latin typeface="Roboto"/>
                <a:ea typeface="Roboto"/>
                <a:cs typeface="Roboto"/>
                <a:sym typeface="Roboto"/>
              </a:rPr>
              <a:t>k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; type</a:t>
            </a:r>
            <a:r>
              <a:rPr baseline="-25000" lang="en">
                <a:latin typeface="Roboto"/>
                <a:ea typeface="Roboto"/>
                <a:cs typeface="Roboto"/>
                <a:sym typeface="Roboto"/>
              </a:rPr>
              <a:t>k</a:t>
            </a:r>
            <a:endParaRPr baseline="-25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GNN: Message Passing</a:t>
            </a:r>
            <a:endParaRPr/>
          </a:p>
        </p:txBody>
      </p:sp>
      <p:sp>
        <p:nvSpPr>
          <p:cNvPr id="182" name="Google Shape;182;p2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20100"/>
            <a:ext cx="8839204" cy="3418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GNN: Decoder and Update</a:t>
            </a:r>
            <a:endParaRPr/>
          </a:p>
        </p:txBody>
      </p:sp>
      <p:sp>
        <p:nvSpPr>
          <p:cNvPr id="189" name="Google Shape;189;p2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0" name="Google Shape;19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50" y="943875"/>
            <a:ext cx="5100698" cy="349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2499" y="3287200"/>
            <a:ext cx="1663750" cy="115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/>
        </p:nvSpPr>
        <p:spPr>
          <a:xfrm>
            <a:off x="5468425" y="943875"/>
            <a:ext cx="35031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Predict acceleration: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v</a:t>
            </a:r>
            <a:r>
              <a:rPr baseline="30000" lang="en" sz="2000">
                <a:latin typeface="Courier New"/>
                <a:ea typeface="Courier New"/>
                <a:cs typeface="Courier New"/>
                <a:sym typeface="Courier New"/>
              </a:rPr>
              <a:t>t+1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 = v</a:t>
            </a:r>
            <a:r>
              <a:rPr baseline="30000" lang="en" sz="2000">
                <a:latin typeface="Courier New"/>
                <a:ea typeface="Courier New"/>
                <a:cs typeface="Courier New"/>
                <a:sym typeface="Courier New"/>
              </a:rPr>
              <a:t>t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 + decode(G)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baseline="30000" lang="en" sz="2000">
                <a:latin typeface="Courier New"/>
                <a:ea typeface="Courier New"/>
                <a:cs typeface="Courier New"/>
                <a:sym typeface="Courier New"/>
              </a:rPr>
              <a:t>t+1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 = x</a:t>
            </a:r>
            <a:r>
              <a:rPr baseline="30000" lang="en" sz="2000">
                <a:latin typeface="Courier New"/>
                <a:ea typeface="Courier New"/>
                <a:cs typeface="Courier New"/>
                <a:sym typeface="Courier New"/>
              </a:rPr>
              <a:t>t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 + v</a:t>
            </a:r>
            <a:r>
              <a:rPr baseline="30000" lang="en" sz="2000">
                <a:latin typeface="Courier New"/>
                <a:ea typeface="Courier New"/>
                <a:cs typeface="Courier New"/>
                <a:sym typeface="Courier New"/>
              </a:rPr>
              <a:t>t+1</a:t>
            </a:r>
            <a:endParaRPr baseline="30000"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We use: 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dt = 1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>
            <p:ph type="title"/>
          </p:nvPr>
        </p:nvSpPr>
        <p:spPr>
          <a:xfrm>
            <a:off x="460950" y="0"/>
            <a:ext cx="86829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GNS prediction of granular flows with obstacles</a:t>
            </a:r>
            <a:endParaRPr sz="3100"/>
          </a:p>
        </p:txBody>
      </p:sp>
      <p:sp>
        <p:nvSpPr>
          <p:cNvPr id="198" name="Google Shape;198;p2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920700"/>
            <a:ext cx="762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Ray-tracing for visualization</a:t>
            </a:r>
            <a:endParaRPr/>
          </a:p>
        </p:txBody>
      </p:sp>
      <p:pic>
        <p:nvPicPr>
          <p:cNvPr id="205" name="Google Shape;205;p28" title="sand-water-dam.webm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4225" y="658650"/>
            <a:ext cx="5499850" cy="366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8"/>
          <p:cNvSpPr txBox="1"/>
          <p:nvPr/>
        </p:nvSpPr>
        <p:spPr>
          <a:xfrm>
            <a:off x="2345688" y="4442975"/>
            <a:ext cx="43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Dreamworks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2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situ visualization</a:t>
            </a:r>
            <a:endParaRPr/>
          </a:p>
        </p:txBody>
      </p:sp>
      <p:sp>
        <p:nvSpPr>
          <p:cNvPr id="213" name="Google Shape;213;p2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4" name="Google Shape;2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888" y="3319500"/>
            <a:ext cx="8258175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463" y="1191275"/>
            <a:ext cx="84010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9"/>
          <p:cNvSpPr/>
          <p:nvPr/>
        </p:nvSpPr>
        <p:spPr>
          <a:xfrm>
            <a:off x="3230200" y="3498575"/>
            <a:ext cx="1779000" cy="904500"/>
          </a:xfrm>
          <a:prstGeom prst="roundRect">
            <a:avLst>
              <a:gd fmla="val 16667" name="adj"/>
            </a:avLst>
          </a:prstGeom>
          <a:solidFill>
            <a:srgbClr val="737373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00"/>
                </a:solidFill>
              </a:rPr>
              <a:t>In situ viz</a:t>
            </a:r>
            <a:endParaRPr b="1" sz="20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/>
          <p:nvPr>
            <p:ph type="title"/>
          </p:nvPr>
        </p:nvSpPr>
        <p:spPr>
          <a:xfrm>
            <a:off x="460950" y="0"/>
            <a:ext cx="82221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machine learning oracle for in situ viz</a:t>
            </a:r>
            <a:endParaRPr/>
          </a:p>
        </p:txBody>
      </p:sp>
      <p:sp>
        <p:nvSpPr>
          <p:cNvPr id="222" name="Google Shape;222;p3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3" name="Google Shape;22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7588"/>
            <a:ext cx="9144003" cy="23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/>
          <p:nvPr/>
        </p:nvSpPr>
        <p:spPr>
          <a:xfrm>
            <a:off x="7625" y="655325"/>
            <a:ext cx="9144000" cy="4533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Rendering with Global Illumination</a:t>
            </a:r>
            <a:endParaRPr/>
          </a:p>
        </p:txBody>
      </p:sp>
      <p:sp>
        <p:nvSpPr>
          <p:cNvPr id="230" name="Google Shape;230;p3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1" name="Google Shape;2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0700" y="731525"/>
            <a:ext cx="2203225" cy="440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2800" y="731525"/>
            <a:ext cx="2203225" cy="440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/>
          <p:nvPr/>
        </p:nvSpPr>
        <p:spPr>
          <a:xfrm>
            <a:off x="7625" y="655325"/>
            <a:ext cx="9144000" cy="4533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TACC Galaxy and MPM Rendering of Oso Landslide (8 MPI Viz and 16 MPI Compute)</a:t>
            </a:r>
            <a:endParaRPr/>
          </a:p>
        </p:txBody>
      </p:sp>
      <p:pic>
        <p:nvPicPr>
          <p:cNvPr id="239" name="Google Shape;239;p32"/>
          <p:cNvPicPr preferRelativeResize="0"/>
          <p:nvPr/>
        </p:nvPicPr>
        <p:blipFill rotWithShape="1">
          <a:blip r:embed="rId3">
            <a:alphaModFix/>
          </a:blip>
          <a:srcRect b="7182" l="0" r="0" t="22056"/>
          <a:stretch/>
        </p:blipFill>
        <p:spPr>
          <a:xfrm>
            <a:off x="1576363" y="802575"/>
            <a:ext cx="5991276" cy="423940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 of ML</a:t>
            </a:r>
            <a:endParaRPr/>
          </a:p>
        </p:txBody>
      </p:sp>
      <p:sp>
        <p:nvSpPr>
          <p:cNvPr id="81" name="Google Shape;81;p1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3013" y="1246138"/>
            <a:ext cx="1497968" cy="13752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356625" y="1072900"/>
            <a:ext cx="1799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Input parameters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sigma = 100 kPa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dstrain = 1E-4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e0 = 1.2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84" name="Google Shape;84;p15"/>
          <p:cNvCxnSpPr/>
          <p:nvPr/>
        </p:nvCxnSpPr>
        <p:spPr>
          <a:xfrm>
            <a:off x="2170300" y="1933775"/>
            <a:ext cx="1347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85" name="Google Shape;85;p15"/>
          <p:cNvCxnSpPr/>
          <p:nvPr/>
        </p:nvCxnSpPr>
        <p:spPr>
          <a:xfrm>
            <a:off x="5692175" y="1933775"/>
            <a:ext cx="854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5401" y="1112650"/>
            <a:ext cx="2174500" cy="15842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3953850" y="919350"/>
            <a:ext cx="123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Magical NN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7072100" y="1112650"/>
            <a:ext cx="17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Low-dim output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13091">
            <a:off x="1044635" y="4178714"/>
            <a:ext cx="2188005" cy="81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8275" y="2960300"/>
            <a:ext cx="2300724" cy="85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30058">
            <a:off x="5474948" y="3474300"/>
            <a:ext cx="3048601" cy="113232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 rot="-5400000">
            <a:off x="-396275" y="3683125"/>
            <a:ext cx="162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Training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5"/>
          <p:cNvSpPr txBox="1"/>
          <p:nvPr/>
        </p:nvSpPr>
        <p:spPr>
          <a:xfrm rot="-5400000">
            <a:off x="4308475" y="3712150"/>
            <a:ext cx="162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Testing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/>
          <p:nvPr/>
        </p:nvSpPr>
        <p:spPr>
          <a:xfrm>
            <a:off x="7625" y="655325"/>
            <a:ext cx="9144000" cy="4533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3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TACC Galaxy and MPM Rendering of Oso Landslide (8 MPI Viz and 16 MPI Compute)</a:t>
            </a:r>
            <a:endParaRPr/>
          </a:p>
        </p:txBody>
      </p:sp>
      <p:sp>
        <p:nvSpPr>
          <p:cNvPr id="247" name="Google Shape;247;p3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8" name="Google Shape;248;p33" title="in-situ-viz-mpm-os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an inverse problem?</a:t>
            </a:r>
            <a:endParaRPr/>
          </a:p>
        </p:txBody>
      </p:sp>
      <p:sp>
        <p:nvSpPr>
          <p:cNvPr id="254" name="Google Shape;254;p3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5" name="Google Shape;25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2350" y="1630624"/>
            <a:ext cx="2023475" cy="75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5925" y="2634379"/>
            <a:ext cx="3456326" cy="2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4" title="projectile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771450"/>
            <a:ext cx="5311124" cy="3983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of differentiation</a:t>
            </a:r>
            <a:endParaRPr/>
          </a:p>
        </p:txBody>
      </p:sp>
      <p:sp>
        <p:nvSpPr>
          <p:cNvPr id="263" name="Google Shape;263;p3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4" name="Google Shape;2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848" y="726550"/>
            <a:ext cx="5193252" cy="43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5"/>
          <p:cNvPicPr preferRelativeResize="0"/>
          <p:nvPr/>
        </p:nvPicPr>
        <p:blipFill rotWithShape="1">
          <a:blip r:embed="rId4">
            <a:alphaModFix/>
          </a:blip>
          <a:srcRect b="0" l="27559" r="23454" t="0"/>
          <a:stretch/>
        </p:blipFill>
        <p:spPr>
          <a:xfrm>
            <a:off x="5950450" y="1262838"/>
            <a:ext cx="2775373" cy="261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6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" sz="3200"/>
              <a:t>What is automatic differentiation (AD)?</a:t>
            </a:r>
            <a:endParaRPr/>
          </a:p>
        </p:txBody>
      </p:sp>
      <p:sp>
        <p:nvSpPr>
          <p:cNvPr id="272" name="Google Shape;272;p36"/>
          <p:cNvSpPr txBox="1"/>
          <p:nvPr>
            <p:ph idx="1" type="body"/>
          </p:nvPr>
        </p:nvSpPr>
        <p:spPr>
          <a:xfrm>
            <a:off x="773850" y="966700"/>
            <a:ext cx="7596300" cy="2710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669" r="0" t="-91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 </a:t>
            </a:r>
            <a:endParaRPr/>
          </a:p>
        </p:txBody>
      </p:sp>
      <p:sp>
        <p:nvSpPr>
          <p:cNvPr id="273" name="Google Shape;273;p3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Arial"/>
              <a:buNone/>
            </a:pPr>
            <a:r>
              <a:rPr lang="en" sz="3200"/>
              <a:t>Break the function into elementary operations</a:t>
            </a:r>
            <a:endParaRPr/>
          </a:p>
        </p:txBody>
      </p:sp>
      <p:grpSp>
        <p:nvGrpSpPr>
          <p:cNvPr id="280" name="Google Shape;280;p37"/>
          <p:cNvGrpSpPr/>
          <p:nvPr/>
        </p:nvGrpSpPr>
        <p:grpSpPr>
          <a:xfrm>
            <a:off x="3227696" y="1342239"/>
            <a:ext cx="2163269" cy="3603893"/>
            <a:chOff x="3041176" y="1416059"/>
            <a:chExt cx="2163269" cy="3603893"/>
          </a:xfrm>
        </p:grpSpPr>
        <p:sp>
          <p:nvSpPr>
            <p:cNvPr id="281" name="Google Shape;281;p37"/>
            <p:cNvSpPr/>
            <p:nvPr/>
          </p:nvSpPr>
          <p:spPr>
            <a:xfrm>
              <a:off x="3041176" y="4416064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4603845" y="4416064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3" name="Google Shape;283;p37"/>
            <p:cNvGrpSpPr/>
            <p:nvPr/>
          </p:nvGrpSpPr>
          <p:grpSpPr>
            <a:xfrm>
              <a:off x="3041176" y="1416059"/>
              <a:ext cx="2110886" cy="3435971"/>
              <a:chOff x="3041176" y="1416059"/>
              <a:chExt cx="2110886" cy="3435971"/>
            </a:xfrm>
          </p:grpSpPr>
          <p:sp>
            <p:nvSpPr>
              <p:cNvPr id="284" name="Google Shape;284;p37"/>
              <p:cNvSpPr/>
              <p:nvPr/>
            </p:nvSpPr>
            <p:spPr>
              <a:xfrm>
                <a:off x="3041176" y="3173105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37"/>
              <p:cNvSpPr/>
              <p:nvPr/>
            </p:nvSpPr>
            <p:spPr>
              <a:xfrm>
                <a:off x="3828965" y="2389780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86" name="Google Shape;286;p37"/>
              <p:cNvCxnSpPr>
                <a:stCxn id="281" idx="0"/>
                <a:endCxn id="284" idx="4"/>
              </p:cNvCxnSpPr>
              <p:nvPr/>
            </p:nvCxnSpPr>
            <p:spPr>
              <a:xfrm rot="10800000">
                <a:off x="3341476" y="3773764"/>
                <a:ext cx="0" cy="6423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287" name="Google Shape;287;p37"/>
              <p:cNvCxnSpPr>
                <a:stCxn id="284" idx="0"/>
                <a:endCxn id="285" idx="3"/>
              </p:cNvCxnSpPr>
              <p:nvPr/>
            </p:nvCxnSpPr>
            <p:spPr>
              <a:xfrm flipH="1" rot="10800000">
                <a:off x="3341476" y="2902505"/>
                <a:ext cx="575400" cy="2706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288" name="Google Shape;288;p37"/>
              <p:cNvCxnSpPr>
                <a:stCxn id="282" idx="0"/>
                <a:endCxn id="285" idx="5"/>
              </p:cNvCxnSpPr>
              <p:nvPr/>
            </p:nvCxnSpPr>
            <p:spPr>
              <a:xfrm rot="10800000">
                <a:off x="4341645" y="2902564"/>
                <a:ext cx="562500" cy="15135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289" name="Google Shape;289;p37"/>
              <p:cNvSpPr/>
              <p:nvPr/>
            </p:nvSpPr>
            <p:spPr>
              <a:xfrm>
                <a:off x="3828965" y="1416059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90" name="Google Shape;290;p37"/>
              <p:cNvCxnSpPr>
                <a:stCxn id="285" idx="0"/>
                <a:endCxn id="289" idx="4"/>
              </p:cNvCxnSpPr>
              <p:nvPr/>
            </p:nvCxnSpPr>
            <p:spPr>
              <a:xfrm rot="10800000">
                <a:off x="4129265" y="2016580"/>
                <a:ext cx="0" cy="3732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291" name="Google Shape;291;p37"/>
              <p:cNvSpPr txBox="1"/>
              <p:nvPr/>
            </p:nvSpPr>
            <p:spPr>
              <a:xfrm>
                <a:off x="3093493" y="4544230"/>
                <a:ext cx="495900" cy="307800"/>
              </a:xfrm>
              <a:prstGeom prst="rect">
                <a:avLst/>
              </a:prstGeom>
              <a:blipFill rotWithShape="1">
                <a:blip r:embed="rId3">
                  <a:alphaModFix/>
                </a:blip>
                <a:stretch>
                  <a:fillRect b="-1764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292" name="Google Shape;292;p37"/>
              <p:cNvSpPr txBox="1"/>
              <p:nvPr/>
            </p:nvSpPr>
            <p:spPr>
              <a:xfrm>
                <a:off x="4656162" y="4544229"/>
                <a:ext cx="495900" cy="307800"/>
              </a:xfrm>
              <a:prstGeom prst="rect">
                <a:avLst/>
              </a:prstGeom>
              <a:blipFill rotWithShape="1">
                <a:blip r:embed="rId4">
                  <a:alphaModFix/>
                </a:blip>
                <a:stretch>
                  <a:fillRect b="-1960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293" name="Google Shape;293;p37"/>
              <p:cNvSpPr txBox="1"/>
              <p:nvPr/>
            </p:nvSpPr>
            <p:spPr>
              <a:xfrm>
                <a:off x="3041176" y="3211746"/>
                <a:ext cx="6006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Self-mult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37"/>
              <p:cNvSpPr txBox="1"/>
              <p:nvPr/>
            </p:nvSpPr>
            <p:spPr>
              <a:xfrm>
                <a:off x="3881282" y="2507603"/>
                <a:ext cx="495900" cy="307800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 b="-97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295" name="Google Shape;295;p37"/>
              <p:cNvSpPr txBox="1"/>
              <p:nvPr/>
            </p:nvSpPr>
            <p:spPr>
              <a:xfrm>
                <a:off x="3881282" y="1511415"/>
                <a:ext cx="495900" cy="307800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b="-2999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  <p:sp>
          <p:nvSpPr>
            <p:cNvPr id="296" name="Google Shape;296;p37"/>
            <p:cNvSpPr/>
            <p:nvPr/>
          </p:nvSpPr>
          <p:spPr>
            <a:xfrm>
              <a:off x="4603845" y="4419352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7" name="Google Shape;297;p37"/>
            <p:cNvGrpSpPr/>
            <p:nvPr/>
          </p:nvGrpSpPr>
          <p:grpSpPr>
            <a:xfrm>
              <a:off x="3041176" y="1419347"/>
              <a:ext cx="2110886" cy="3435971"/>
              <a:chOff x="3041176" y="1416059"/>
              <a:chExt cx="2110886" cy="3435971"/>
            </a:xfrm>
          </p:grpSpPr>
          <p:sp>
            <p:nvSpPr>
              <p:cNvPr id="298" name="Google Shape;298;p37"/>
              <p:cNvSpPr/>
              <p:nvPr/>
            </p:nvSpPr>
            <p:spPr>
              <a:xfrm>
                <a:off x="3041176" y="3173105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37"/>
              <p:cNvSpPr/>
              <p:nvPr/>
            </p:nvSpPr>
            <p:spPr>
              <a:xfrm>
                <a:off x="3828965" y="2389780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00" name="Google Shape;300;p37"/>
              <p:cNvCxnSpPr>
                <a:endCxn id="298" idx="4"/>
              </p:cNvCxnSpPr>
              <p:nvPr/>
            </p:nvCxnSpPr>
            <p:spPr>
              <a:xfrm rot="10800000">
                <a:off x="3341476" y="3773705"/>
                <a:ext cx="0" cy="6426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301" name="Google Shape;301;p37"/>
              <p:cNvCxnSpPr>
                <a:stCxn id="298" idx="0"/>
                <a:endCxn id="299" idx="3"/>
              </p:cNvCxnSpPr>
              <p:nvPr/>
            </p:nvCxnSpPr>
            <p:spPr>
              <a:xfrm flipH="1" rot="10800000">
                <a:off x="3341476" y="2902505"/>
                <a:ext cx="575400" cy="2706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302" name="Google Shape;302;p37"/>
              <p:cNvCxnSpPr>
                <a:stCxn id="296" idx="0"/>
                <a:endCxn id="299" idx="5"/>
              </p:cNvCxnSpPr>
              <p:nvPr/>
            </p:nvCxnSpPr>
            <p:spPr>
              <a:xfrm rot="10800000">
                <a:off x="4341645" y="2902564"/>
                <a:ext cx="562500" cy="15135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303" name="Google Shape;303;p37"/>
              <p:cNvSpPr/>
              <p:nvPr/>
            </p:nvSpPr>
            <p:spPr>
              <a:xfrm>
                <a:off x="3828965" y="1416059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04" name="Google Shape;304;p37"/>
              <p:cNvCxnSpPr>
                <a:stCxn id="299" idx="0"/>
                <a:endCxn id="303" idx="4"/>
              </p:cNvCxnSpPr>
              <p:nvPr/>
            </p:nvCxnSpPr>
            <p:spPr>
              <a:xfrm rot="10800000">
                <a:off x="4129265" y="2016580"/>
                <a:ext cx="0" cy="3732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305" name="Google Shape;305;p37"/>
              <p:cNvSpPr txBox="1"/>
              <p:nvPr/>
            </p:nvSpPr>
            <p:spPr>
              <a:xfrm>
                <a:off x="3093493" y="4544230"/>
                <a:ext cx="495900" cy="307800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 b="-19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06" name="Google Shape;306;p37"/>
              <p:cNvSpPr txBox="1"/>
              <p:nvPr/>
            </p:nvSpPr>
            <p:spPr>
              <a:xfrm>
                <a:off x="4656162" y="4544229"/>
                <a:ext cx="495900" cy="307800"/>
              </a:xfrm>
              <a:prstGeom prst="rect">
                <a:avLst/>
              </a:prstGeom>
              <a:blipFill rotWithShape="1">
                <a:blip r:embed="rId8">
                  <a:alphaModFix/>
                </a:blip>
                <a:stretch>
                  <a:fillRect b="-19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07" name="Google Shape;307;p37"/>
              <p:cNvSpPr txBox="1"/>
              <p:nvPr/>
            </p:nvSpPr>
            <p:spPr>
              <a:xfrm>
                <a:off x="3041176" y="3211746"/>
                <a:ext cx="6006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Self-mult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37"/>
              <p:cNvSpPr txBox="1"/>
              <p:nvPr/>
            </p:nvSpPr>
            <p:spPr>
              <a:xfrm>
                <a:off x="3881282" y="2507603"/>
                <a:ext cx="495900" cy="307800"/>
              </a:xfrm>
              <a:prstGeom prst="rect">
                <a:avLst/>
              </a:prstGeom>
              <a:blipFill rotWithShape="1">
                <a:blip r:embed="rId9">
                  <a:alphaModFix/>
                </a:blip>
                <a:stretch>
                  <a:fillRect b="-11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09" name="Google Shape;309;p37"/>
              <p:cNvSpPr txBox="1"/>
              <p:nvPr/>
            </p:nvSpPr>
            <p:spPr>
              <a:xfrm>
                <a:off x="3881282" y="1511415"/>
                <a:ext cx="495900" cy="307800"/>
              </a:xfrm>
              <a:prstGeom prst="rect">
                <a:avLst/>
              </a:prstGeom>
              <a:blipFill rotWithShape="1">
                <a:blip r:embed="rId10">
                  <a:alphaModFix/>
                </a:blip>
                <a:stretch>
                  <a:fillRect b="-2744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</p:grpSp>
      <p:sp>
        <p:nvSpPr>
          <p:cNvPr id="310" name="Google Shape;310;p37"/>
          <p:cNvSpPr txBox="1"/>
          <p:nvPr/>
        </p:nvSpPr>
        <p:spPr>
          <a:xfrm>
            <a:off x="5043617" y="1342239"/>
            <a:ext cx="4572000" cy="4659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-1168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11" name="Google Shape;311;p3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8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" sz="3200"/>
              <a:t>Assign names to nodes</a:t>
            </a:r>
            <a:endParaRPr/>
          </a:p>
        </p:txBody>
      </p:sp>
      <p:grpSp>
        <p:nvGrpSpPr>
          <p:cNvPr id="318" name="Google Shape;318;p38"/>
          <p:cNvGrpSpPr/>
          <p:nvPr/>
        </p:nvGrpSpPr>
        <p:grpSpPr>
          <a:xfrm>
            <a:off x="3227696" y="1342239"/>
            <a:ext cx="2163269" cy="3603893"/>
            <a:chOff x="3041176" y="1416059"/>
            <a:chExt cx="2163269" cy="3603893"/>
          </a:xfrm>
        </p:grpSpPr>
        <p:sp>
          <p:nvSpPr>
            <p:cNvPr id="319" name="Google Shape;319;p38"/>
            <p:cNvSpPr/>
            <p:nvPr/>
          </p:nvSpPr>
          <p:spPr>
            <a:xfrm>
              <a:off x="3041176" y="4416064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4603845" y="4416064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1" name="Google Shape;321;p38"/>
            <p:cNvGrpSpPr/>
            <p:nvPr/>
          </p:nvGrpSpPr>
          <p:grpSpPr>
            <a:xfrm>
              <a:off x="3041176" y="1416059"/>
              <a:ext cx="2110886" cy="3435971"/>
              <a:chOff x="3041176" y="1416059"/>
              <a:chExt cx="2110886" cy="3435971"/>
            </a:xfrm>
          </p:grpSpPr>
          <p:sp>
            <p:nvSpPr>
              <p:cNvPr id="322" name="Google Shape;322;p38"/>
              <p:cNvSpPr/>
              <p:nvPr/>
            </p:nvSpPr>
            <p:spPr>
              <a:xfrm>
                <a:off x="3041176" y="3173105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38"/>
              <p:cNvSpPr/>
              <p:nvPr/>
            </p:nvSpPr>
            <p:spPr>
              <a:xfrm>
                <a:off x="3828965" y="2389780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24" name="Google Shape;324;p38"/>
              <p:cNvCxnSpPr>
                <a:stCxn id="319" idx="0"/>
                <a:endCxn id="322" idx="4"/>
              </p:cNvCxnSpPr>
              <p:nvPr/>
            </p:nvCxnSpPr>
            <p:spPr>
              <a:xfrm rot="10800000">
                <a:off x="3341476" y="3773764"/>
                <a:ext cx="0" cy="6423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325" name="Google Shape;325;p38"/>
              <p:cNvCxnSpPr>
                <a:stCxn id="322" idx="0"/>
                <a:endCxn id="323" idx="3"/>
              </p:cNvCxnSpPr>
              <p:nvPr/>
            </p:nvCxnSpPr>
            <p:spPr>
              <a:xfrm flipH="1" rot="10800000">
                <a:off x="3341476" y="2902505"/>
                <a:ext cx="575400" cy="2706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326" name="Google Shape;326;p38"/>
              <p:cNvCxnSpPr>
                <a:stCxn id="320" idx="0"/>
                <a:endCxn id="323" idx="5"/>
              </p:cNvCxnSpPr>
              <p:nvPr/>
            </p:nvCxnSpPr>
            <p:spPr>
              <a:xfrm rot="10800000">
                <a:off x="4341645" y="2902564"/>
                <a:ext cx="562500" cy="15135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327" name="Google Shape;327;p38"/>
              <p:cNvSpPr/>
              <p:nvPr/>
            </p:nvSpPr>
            <p:spPr>
              <a:xfrm>
                <a:off x="3828965" y="1416059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28" name="Google Shape;328;p38"/>
              <p:cNvCxnSpPr>
                <a:stCxn id="323" idx="0"/>
                <a:endCxn id="327" idx="4"/>
              </p:cNvCxnSpPr>
              <p:nvPr/>
            </p:nvCxnSpPr>
            <p:spPr>
              <a:xfrm rot="10800000">
                <a:off x="4129265" y="2016580"/>
                <a:ext cx="0" cy="3732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329" name="Google Shape;329;p38"/>
              <p:cNvSpPr txBox="1"/>
              <p:nvPr/>
            </p:nvSpPr>
            <p:spPr>
              <a:xfrm>
                <a:off x="3093493" y="4544230"/>
                <a:ext cx="495900" cy="307800"/>
              </a:xfrm>
              <a:prstGeom prst="rect">
                <a:avLst/>
              </a:prstGeom>
              <a:blipFill rotWithShape="1">
                <a:blip r:embed="rId3">
                  <a:alphaModFix/>
                </a:blip>
                <a:stretch>
                  <a:fillRect b="-1764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30" name="Google Shape;330;p38"/>
              <p:cNvSpPr txBox="1"/>
              <p:nvPr/>
            </p:nvSpPr>
            <p:spPr>
              <a:xfrm>
                <a:off x="4656162" y="4544229"/>
                <a:ext cx="495900" cy="307800"/>
              </a:xfrm>
              <a:prstGeom prst="rect">
                <a:avLst/>
              </a:prstGeom>
              <a:blipFill rotWithShape="1">
                <a:blip r:embed="rId4">
                  <a:alphaModFix/>
                </a:blip>
                <a:stretch>
                  <a:fillRect b="-1960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31" name="Google Shape;331;p38"/>
              <p:cNvSpPr txBox="1"/>
              <p:nvPr/>
            </p:nvSpPr>
            <p:spPr>
              <a:xfrm>
                <a:off x="3041176" y="3211746"/>
                <a:ext cx="6006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Self-mult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38"/>
              <p:cNvSpPr txBox="1"/>
              <p:nvPr/>
            </p:nvSpPr>
            <p:spPr>
              <a:xfrm>
                <a:off x="3881282" y="2507603"/>
                <a:ext cx="495900" cy="307800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 b="-97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33" name="Google Shape;333;p38"/>
              <p:cNvSpPr txBox="1"/>
              <p:nvPr/>
            </p:nvSpPr>
            <p:spPr>
              <a:xfrm>
                <a:off x="3881282" y="1511415"/>
                <a:ext cx="495900" cy="307800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b="-2999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  <p:sp>
          <p:nvSpPr>
            <p:cNvPr id="334" name="Google Shape;334;p38"/>
            <p:cNvSpPr/>
            <p:nvPr/>
          </p:nvSpPr>
          <p:spPr>
            <a:xfrm>
              <a:off x="4603845" y="4419352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5" name="Google Shape;335;p38"/>
            <p:cNvGrpSpPr/>
            <p:nvPr/>
          </p:nvGrpSpPr>
          <p:grpSpPr>
            <a:xfrm>
              <a:off x="3041176" y="1419347"/>
              <a:ext cx="2110886" cy="3435971"/>
              <a:chOff x="3041176" y="1416059"/>
              <a:chExt cx="2110886" cy="3435971"/>
            </a:xfrm>
          </p:grpSpPr>
          <p:sp>
            <p:nvSpPr>
              <p:cNvPr id="336" name="Google Shape;336;p38"/>
              <p:cNvSpPr/>
              <p:nvPr/>
            </p:nvSpPr>
            <p:spPr>
              <a:xfrm>
                <a:off x="3041176" y="3173105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38"/>
              <p:cNvSpPr/>
              <p:nvPr/>
            </p:nvSpPr>
            <p:spPr>
              <a:xfrm>
                <a:off x="3828965" y="2389780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38" name="Google Shape;338;p38"/>
              <p:cNvCxnSpPr>
                <a:endCxn id="336" idx="4"/>
              </p:cNvCxnSpPr>
              <p:nvPr/>
            </p:nvCxnSpPr>
            <p:spPr>
              <a:xfrm rot="10800000">
                <a:off x="3341476" y="3773705"/>
                <a:ext cx="0" cy="6426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339" name="Google Shape;339;p38"/>
              <p:cNvCxnSpPr>
                <a:stCxn id="336" idx="0"/>
                <a:endCxn id="337" idx="3"/>
              </p:cNvCxnSpPr>
              <p:nvPr/>
            </p:nvCxnSpPr>
            <p:spPr>
              <a:xfrm flipH="1" rot="10800000">
                <a:off x="3341476" y="2902505"/>
                <a:ext cx="575400" cy="2706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340" name="Google Shape;340;p38"/>
              <p:cNvCxnSpPr>
                <a:stCxn id="334" idx="0"/>
                <a:endCxn id="337" idx="5"/>
              </p:cNvCxnSpPr>
              <p:nvPr/>
            </p:nvCxnSpPr>
            <p:spPr>
              <a:xfrm rot="10800000">
                <a:off x="4341645" y="2902564"/>
                <a:ext cx="562500" cy="15135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341" name="Google Shape;341;p38"/>
              <p:cNvSpPr/>
              <p:nvPr/>
            </p:nvSpPr>
            <p:spPr>
              <a:xfrm>
                <a:off x="3828965" y="1416059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42" name="Google Shape;342;p38"/>
              <p:cNvCxnSpPr>
                <a:stCxn id="337" idx="0"/>
                <a:endCxn id="341" idx="4"/>
              </p:cNvCxnSpPr>
              <p:nvPr/>
            </p:nvCxnSpPr>
            <p:spPr>
              <a:xfrm rot="10800000">
                <a:off x="4129265" y="2016580"/>
                <a:ext cx="0" cy="3732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343" name="Google Shape;343;p38"/>
              <p:cNvSpPr txBox="1"/>
              <p:nvPr/>
            </p:nvSpPr>
            <p:spPr>
              <a:xfrm>
                <a:off x="3093493" y="4544230"/>
                <a:ext cx="495900" cy="307800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 b="-19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44" name="Google Shape;344;p38"/>
              <p:cNvSpPr txBox="1"/>
              <p:nvPr/>
            </p:nvSpPr>
            <p:spPr>
              <a:xfrm>
                <a:off x="4656162" y="4544229"/>
                <a:ext cx="495900" cy="307800"/>
              </a:xfrm>
              <a:prstGeom prst="rect">
                <a:avLst/>
              </a:prstGeom>
              <a:blipFill rotWithShape="1">
                <a:blip r:embed="rId8">
                  <a:alphaModFix/>
                </a:blip>
                <a:stretch>
                  <a:fillRect b="-19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45" name="Google Shape;345;p38"/>
              <p:cNvSpPr txBox="1"/>
              <p:nvPr/>
            </p:nvSpPr>
            <p:spPr>
              <a:xfrm>
                <a:off x="3041176" y="3211746"/>
                <a:ext cx="6006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Self-mult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38"/>
              <p:cNvSpPr txBox="1"/>
              <p:nvPr/>
            </p:nvSpPr>
            <p:spPr>
              <a:xfrm>
                <a:off x="3881282" y="2507603"/>
                <a:ext cx="495900" cy="307800"/>
              </a:xfrm>
              <a:prstGeom prst="rect">
                <a:avLst/>
              </a:prstGeom>
              <a:blipFill rotWithShape="1">
                <a:blip r:embed="rId9">
                  <a:alphaModFix/>
                </a:blip>
                <a:stretch>
                  <a:fillRect b="-11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47" name="Google Shape;347;p38"/>
              <p:cNvSpPr txBox="1"/>
              <p:nvPr/>
            </p:nvSpPr>
            <p:spPr>
              <a:xfrm>
                <a:off x="3881282" y="1511415"/>
                <a:ext cx="495900" cy="307800"/>
              </a:xfrm>
              <a:prstGeom prst="rect">
                <a:avLst/>
              </a:prstGeom>
              <a:blipFill rotWithShape="1">
                <a:blip r:embed="rId10">
                  <a:alphaModFix/>
                </a:blip>
                <a:stretch>
                  <a:fillRect b="-2744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</p:grpSp>
      <p:sp>
        <p:nvSpPr>
          <p:cNvPr id="348" name="Google Shape;348;p38"/>
          <p:cNvSpPr txBox="1"/>
          <p:nvPr/>
        </p:nvSpPr>
        <p:spPr>
          <a:xfrm>
            <a:off x="5043189" y="1342239"/>
            <a:ext cx="4572000" cy="4659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-1168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49" name="Google Shape;349;p38"/>
          <p:cNvSpPr txBox="1"/>
          <p:nvPr/>
        </p:nvSpPr>
        <p:spPr>
          <a:xfrm>
            <a:off x="1970596" y="4467122"/>
            <a:ext cx="1496100" cy="307800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-199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50" name="Google Shape;350;p38"/>
          <p:cNvSpPr txBox="1"/>
          <p:nvPr/>
        </p:nvSpPr>
        <p:spPr>
          <a:xfrm>
            <a:off x="5204318" y="4467122"/>
            <a:ext cx="1496100" cy="307800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-199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51" name="Google Shape;351;p38"/>
          <p:cNvSpPr txBox="1"/>
          <p:nvPr/>
        </p:nvSpPr>
        <p:spPr>
          <a:xfrm>
            <a:off x="1956951" y="3211772"/>
            <a:ext cx="1496100" cy="311400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-19609" l="0" r="0" t="-195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52" name="Google Shape;352;p38"/>
          <p:cNvSpPr txBox="1"/>
          <p:nvPr/>
        </p:nvSpPr>
        <p:spPr>
          <a:xfrm>
            <a:off x="4456334" y="2439513"/>
            <a:ext cx="2017200" cy="307800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-1960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53" name="Google Shape;353;p38"/>
          <p:cNvSpPr txBox="1"/>
          <p:nvPr/>
        </p:nvSpPr>
        <p:spPr>
          <a:xfrm>
            <a:off x="4456334" y="1423470"/>
            <a:ext cx="1293900" cy="307800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 b="-2999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54" name="Google Shape;354;p3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9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" sz="3200"/>
              <a:t>Forward pass of values</a:t>
            </a:r>
            <a:endParaRPr/>
          </a:p>
        </p:txBody>
      </p:sp>
      <p:grpSp>
        <p:nvGrpSpPr>
          <p:cNvPr id="361" name="Google Shape;361;p39"/>
          <p:cNvGrpSpPr/>
          <p:nvPr/>
        </p:nvGrpSpPr>
        <p:grpSpPr>
          <a:xfrm>
            <a:off x="3227696" y="1342239"/>
            <a:ext cx="2163269" cy="3603893"/>
            <a:chOff x="3041176" y="1416059"/>
            <a:chExt cx="2163269" cy="3603893"/>
          </a:xfrm>
        </p:grpSpPr>
        <p:sp>
          <p:nvSpPr>
            <p:cNvPr id="362" name="Google Shape;362;p39"/>
            <p:cNvSpPr/>
            <p:nvPr/>
          </p:nvSpPr>
          <p:spPr>
            <a:xfrm>
              <a:off x="3041176" y="4416064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9"/>
            <p:cNvSpPr/>
            <p:nvPr/>
          </p:nvSpPr>
          <p:spPr>
            <a:xfrm>
              <a:off x="4603845" y="4416064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4" name="Google Shape;364;p39"/>
            <p:cNvGrpSpPr/>
            <p:nvPr/>
          </p:nvGrpSpPr>
          <p:grpSpPr>
            <a:xfrm>
              <a:off x="3041176" y="1416059"/>
              <a:ext cx="2110886" cy="3435971"/>
              <a:chOff x="3041176" y="1416059"/>
              <a:chExt cx="2110886" cy="3435971"/>
            </a:xfrm>
          </p:grpSpPr>
          <p:sp>
            <p:nvSpPr>
              <p:cNvPr id="365" name="Google Shape;365;p39"/>
              <p:cNvSpPr/>
              <p:nvPr/>
            </p:nvSpPr>
            <p:spPr>
              <a:xfrm>
                <a:off x="3041176" y="3173105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39"/>
              <p:cNvSpPr/>
              <p:nvPr/>
            </p:nvSpPr>
            <p:spPr>
              <a:xfrm>
                <a:off x="3828965" y="2389780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67" name="Google Shape;367;p39"/>
              <p:cNvCxnSpPr>
                <a:stCxn id="362" idx="0"/>
                <a:endCxn id="365" idx="4"/>
              </p:cNvCxnSpPr>
              <p:nvPr/>
            </p:nvCxnSpPr>
            <p:spPr>
              <a:xfrm rot="10800000">
                <a:off x="3341476" y="3773764"/>
                <a:ext cx="0" cy="6423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368" name="Google Shape;368;p39"/>
              <p:cNvCxnSpPr>
                <a:stCxn id="365" idx="0"/>
                <a:endCxn id="366" idx="3"/>
              </p:cNvCxnSpPr>
              <p:nvPr/>
            </p:nvCxnSpPr>
            <p:spPr>
              <a:xfrm flipH="1" rot="10800000">
                <a:off x="3341476" y="2902505"/>
                <a:ext cx="575400" cy="2706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369" name="Google Shape;369;p39"/>
              <p:cNvCxnSpPr>
                <a:stCxn id="363" idx="0"/>
                <a:endCxn id="366" idx="5"/>
              </p:cNvCxnSpPr>
              <p:nvPr/>
            </p:nvCxnSpPr>
            <p:spPr>
              <a:xfrm rot="10800000">
                <a:off x="4341645" y="2902564"/>
                <a:ext cx="562500" cy="15135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370" name="Google Shape;370;p39"/>
              <p:cNvSpPr/>
              <p:nvPr/>
            </p:nvSpPr>
            <p:spPr>
              <a:xfrm>
                <a:off x="3828965" y="1416059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71" name="Google Shape;371;p39"/>
              <p:cNvCxnSpPr>
                <a:stCxn id="366" idx="0"/>
                <a:endCxn id="370" idx="4"/>
              </p:cNvCxnSpPr>
              <p:nvPr/>
            </p:nvCxnSpPr>
            <p:spPr>
              <a:xfrm rot="10800000">
                <a:off x="4129265" y="2016580"/>
                <a:ext cx="0" cy="3732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372" name="Google Shape;372;p39"/>
              <p:cNvSpPr txBox="1"/>
              <p:nvPr/>
            </p:nvSpPr>
            <p:spPr>
              <a:xfrm>
                <a:off x="3093493" y="4544230"/>
                <a:ext cx="495900" cy="307800"/>
              </a:xfrm>
              <a:prstGeom prst="rect">
                <a:avLst/>
              </a:prstGeom>
              <a:blipFill rotWithShape="1">
                <a:blip r:embed="rId3">
                  <a:alphaModFix/>
                </a:blip>
                <a:stretch>
                  <a:fillRect b="-1764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73" name="Google Shape;373;p39"/>
              <p:cNvSpPr txBox="1"/>
              <p:nvPr/>
            </p:nvSpPr>
            <p:spPr>
              <a:xfrm>
                <a:off x="4656162" y="4544229"/>
                <a:ext cx="495900" cy="307800"/>
              </a:xfrm>
              <a:prstGeom prst="rect">
                <a:avLst/>
              </a:prstGeom>
              <a:blipFill rotWithShape="1">
                <a:blip r:embed="rId4">
                  <a:alphaModFix/>
                </a:blip>
                <a:stretch>
                  <a:fillRect b="-1960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74" name="Google Shape;374;p39"/>
              <p:cNvSpPr txBox="1"/>
              <p:nvPr/>
            </p:nvSpPr>
            <p:spPr>
              <a:xfrm>
                <a:off x="3041176" y="3211746"/>
                <a:ext cx="6006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Self-mult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39"/>
              <p:cNvSpPr txBox="1"/>
              <p:nvPr/>
            </p:nvSpPr>
            <p:spPr>
              <a:xfrm>
                <a:off x="3881282" y="2507603"/>
                <a:ext cx="495900" cy="307800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 b="-97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76" name="Google Shape;376;p39"/>
              <p:cNvSpPr txBox="1"/>
              <p:nvPr/>
            </p:nvSpPr>
            <p:spPr>
              <a:xfrm>
                <a:off x="3881282" y="1511415"/>
                <a:ext cx="495900" cy="307800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b="-2999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  <p:sp>
          <p:nvSpPr>
            <p:cNvPr id="377" name="Google Shape;377;p39"/>
            <p:cNvSpPr/>
            <p:nvPr/>
          </p:nvSpPr>
          <p:spPr>
            <a:xfrm>
              <a:off x="4603845" y="4419352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8" name="Google Shape;378;p39"/>
            <p:cNvGrpSpPr/>
            <p:nvPr/>
          </p:nvGrpSpPr>
          <p:grpSpPr>
            <a:xfrm>
              <a:off x="3041176" y="1419347"/>
              <a:ext cx="2110886" cy="3435971"/>
              <a:chOff x="3041176" y="1416059"/>
              <a:chExt cx="2110886" cy="3435971"/>
            </a:xfrm>
          </p:grpSpPr>
          <p:sp>
            <p:nvSpPr>
              <p:cNvPr id="379" name="Google Shape;379;p39"/>
              <p:cNvSpPr/>
              <p:nvPr/>
            </p:nvSpPr>
            <p:spPr>
              <a:xfrm>
                <a:off x="3041176" y="3173105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9"/>
              <p:cNvSpPr/>
              <p:nvPr/>
            </p:nvSpPr>
            <p:spPr>
              <a:xfrm>
                <a:off x="3828965" y="2389780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81" name="Google Shape;381;p39"/>
              <p:cNvCxnSpPr>
                <a:endCxn id="379" idx="4"/>
              </p:cNvCxnSpPr>
              <p:nvPr/>
            </p:nvCxnSpPr>
            <p:spPr>
              <a:xfrm rot="10800000">
                <a:off x="3341476" y="3773705"/>
                <a:ext cx="0" cy="6426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382" name="Google Shape;382;p39"/>
              <p:cNvCxnSpPr>
                <a:stCxn id="379" idx="0"/>
                <a:endCxn id="380" idx="3"/>
              </p:cNvCxnSpPr>
              <p:nvPr/>
            </p:nvCxnSpPr>
            <p:spPr>
              <a:xfrm flipH="1" rot="10800000">
                <a:off x="3341476" y="2902505"/>
                <a:ext cx="575400" cy="2706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383" name="Google Shape;383;p39"/>
              <p:cNvCxnSpPr>
                <a:stCxn id="377" idx="0"/>
                <a:endCxn id="380" idx="5"/>
              </p:cNvCxnSpPr>
              <p:nvPr/>
            </p:nvCxnSpPr>
            <p:spPr>
              <a:xfrm rot="10800000">
                <a:off x="4341645" y="2902564"/>
                <a:ext cx="562500" cy="15135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384" name="Google Shape;384;p39"/>
              <p:cNvSpPr/>
              <p:nvPr/>
            </p:nvSpPr>
            <p:spPr>
              <a:xfrm>
                <a:off x="3828965" y="1416059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85" name="Google Shape;385;p39"/>
              <p:cNvCxnSpPr>
                <a:stCxn id="380" idx="0"/>
                <a:endCxn id="384" idx="4"/>
              </p:cNvCxnSpPr>
              <p:nvPr/>
            </p:nvCxnSpPr>
            <p:spPr>
              <a:xfrm rot="10800000">
                <a:off x="4129265" y="2016580"/>
                <a:ext cx="0" cy="3732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386" name="Google Shape;386;p39"/>
              <p:cNvSpPr txBox="1"/>
              <p:nvPr/>
            </p:nvSpPr>
            <p:spPr>
              <a:xfrm>
                <a:off x="3093493" y="4544230"/>
                <a:ext cx="495900" cy="307800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 b="-19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87" name="Google Shape;387;p39"/>
              <p:cNvSpPr txBox="1"/>
              <p:nvPr/>
            </p:nvSpPr>
            <p:spPr>
              <a:xfrm>
                <a:off x="4656162" y="4544229"/>
                <a:ext cx="495900" cy="307800"/>
              </a:xfrm>
              <a:prstGeom prst="rect">
                <a:avLst/>
              </a:prstGeom>
              <a:blipFill rotWithShape="1">
                <a:blip r:embed="rId8">
                  <a:alphaModFix/>
                </a:blip>
                <a:stretch>
                  <a:fillRect b="-19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88" name="Google Shape;388;p39"/>
              <p:cNvSpPr txBox="1"/>
              <p:nvPr/>
            </p:nvSpPr>
            <p:spPr>
              <a:xfrm>
                <a:off x="3041176" y="3211746"/>
                <a:ext cx="6006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Self-mult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39"/>
              <p:cNvSpPr txBox="1"/>
              <p:nvPr/>
            </p:nvSpPr>
            <p:spPr>
              <a:xfrm>
                <a:off x="3881282" y="2507603"/>
                <a:ext cx="495900" cy="307800"/>
              </a:xfrm>
              <a:prstGeom prst="rect">
                <a:avLst/>
              </a:prstGeom>
              <a:blipFill rotWithShape="1">
                <a:blip r:embed="rId9">
                  <a:alphaModFix/>
                </a:blip>
                <a:stretch>
                  <a:fillRect b="-11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90" name="Google Shape;390;p39"/>
              <p:cNvSpPr txBox="1"/>
              <p:nvPr/>
            </p:nvSpPr>
            <p:spPr>
              <a:xfrm>
                <a:off x="3881282" y="1511415"/>
                <a:ext cx="495900" cy="307800"/>
              </a:xfrm>
              <a:prstGeom prst="rect">
                <a:avLst/>
              </a:prstGeom>
              <a:blipFill rotWithShape="1">
                <a:blip r:embed="rId10">
                  <a:alphaModFix/>
                </a:blip>
                <a:stretch>
                  <a:fillRect b="-2744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</p:grpSp>
      <p:sp>
        <p:nvSpPr>
          <p:cNvPr id="391" name="Google Shape;391;p39"/>
          <p:cNvSpPr txBox="1"/>
          <p:nvPr/>
        </p:nvSpPr>
        <p:spPr>
          <a:xfrm>
            <a:off x="5043189" y="1342239"/>
            <a:ext cx="4572000" cy="4659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-1168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2" name="Google Shape;392;p39"/>
          <p:cNvSpPr txBox="1"/>
          <p:nvPr/>
        </p:nvSpPr>
        <p:spPr>
          <a:xfrm>
            <a:off x="1970596" y="4467122"/>
            <a:ext cx="1496100" cy="307800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-199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3" name="Google Shape;393;p39"/>
          <p:cNvSpPr txBox="1"/>
          <p:nvPr/>
        </p:nvSpPr>
        <p:spPr>
          <a:xfrm>
            <a:off x="5204318" y="4467122"/>
            <a:ext cx="1496100" cy="307800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-199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4" name="Google Shape;394;p39"/>
          <p:cNvSpPr txBox="1"/>
          <p:nvPr/>
        </p:nvSpPr>
        <p:spPr>
          <a:xfrm>
            <a:off x="1956951" y="3211772"/>
            <a:ext cx="1496100" cy="307800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-199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5" name="Google Shape;395;p39"/>
          <p:cNvSpPr txBox="1"/>
          <p:nvPr/>
        </p:nvSpPr>
        <p:spPr>
          <a:xfrm>
            <a:off x="4456334" y="2439513"/>
            <a:ext cx="2017200" cy="307800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-1764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6" name="Google Shape;396;p39"/>
          <p:cNvSpPr txBox="1"/>
          <p:nvPr/>
        </p:nvSpPr>
        <p:spPr>
          <a:xfrm>
            <a:off x="4456334" y="1423470"/>
            <a:ext cx="1293900" cy="307800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 b="-2999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7" name="Google Shape;397;p39"/>
          <p:cNvSpPr txBox="1"/>
          <p:nvPr/>
        </p:nvSpPr>
        <p:spPr>
          <a:xfrm>
            <a:off x="-715524" y="1537105"/>
            <a:ext cx="4572000" cy="465900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 b="-25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8" name="Google Shape;398;p39"/>
          <p:cNvSpPr txBox="1"/>
          <p:nvPr/>
        </p:nvSpPr>
        <p:spPr>
          <a:xfrm>
            <a:off x="5004519" y="1827655"/>
            <a:ext cx="4572000" cy="461700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 b="-1183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9" name="Google Shape;399;p39"/>
          <p:cNvSpPr txBox="1"/>
          <p:nvPr/>
        </p:nvSpPr>
        <p:spPr>
          <a:xfrm>
            <a:off x="6528178" y="2289320"/>
            <a:ext cx="1455300" cy="461700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 b="-133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00" name="Google Shape;400;p3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0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Arial"/>
              <a:buNone/>
            </a:pPr>
            <a:r>
              <a:rPr lang="en" sz="3200"/>
              <a:t>Backward pass to compute partial derivatives</a:t>
            </a:r>
            <a:endParaRPr/>
          </a:p>
        </p:txBody>
      </p:sp>
      <p:sp>
        <p:nvSpPr>
          <p:cNvPr id="407" name="Google Shape;407;p40"/>
          <p:cNvSpPr txBox="1"/>
          <p:nvPr/>
        </p:nvSpPr>
        <p:spPr>
          <a:xfrm>
            <a:off x="1968325" y="3698470"/>
            <a:ext cx="1877400" cy="600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grpSp>
        <p:nvGrpSpPr>
          <p:cNvPr id="408" name="Google Shape;408;p40"/>
          <p:cNvGrpSpPr/>
          <p:nvPr/>
        </p:nvGrpSpPr>
        <p:grpSpPr>
          <a:xfrm>
            <a:off x="3227696" y="1342239"/>
            <a:ext cx="2163269" cy="3603893"/>
            <a:chOff x="3041176" y="1416059"/>
            <a:chExt cx="2163269" cy="3603893"/>
          </a:xfrm>
        </p:grpSpPr>
        <p:sp>
          <p:nvSpPr>
            <p:cNvPr id="409" name="Google Shape;409;p40"/>
            <p:cNvSpPr/>
            <p:nvPr/>
          </p:nvSpPr>
          <p:spPr>
            <a:xfrm>
              <a:off x="3041176" y="4416064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4603845" y="4416064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1" name="Google Shape;411;p40"/>
            <p:cNvGrpSpPr/>
            <p:nvPr/>
          </p:nvGrpSpPr>
          <p:grpSpPr>
            <a:xfrm>
              <a:off x="3041176" y="1416059"/>
              <a:ext cx="2110886" cy="3435971"/>
              <a:chOff x="3041176" y="1416059"/>
              <a:chExt cx="2110886" cy="3435971"/>
            </a:xfrm>
          </p:grpSpPr>
          <p:sp>
            <p:nvSpPr>
              <p:cNvPr id="412" name="Google Shape;412;p40"/>
              <p:cNvSpPr/>
              <p:nvPr/>
            </p:nvSpPr>
            <p:spPr>
              <a:xfrm>
                <a:off x="3041176" y="3173105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>
                <a:off x="3828965" y="2389780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14" name="Google Shape;414;p40"/>
              <p:cNvCxnSpPr/>
              <p:nvPr/>
            </p:nvCxnSpPr>
            <p:spPr>
              <a:xfrm>
                <a:off x="3341427" y="3773607"/>
                <a:ext cx="0" cy="6426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415" name="Google Shape;415;p40"/>
              <p:cNvCxnSpPr/>
              <p:nvPr/>
            </p:nvCxnSpPr>
            <p:spPr>
              <a:xfrm flipH="1">
                <a:off x="3341506" y="2902341"/>
                <a:ext cx="575400" cy="2709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416" name="Google Shape;416;p40"/>
              <p:cNvCxnSpPr/>
              <p:nvPr/>
            </p:nvCxnSpPr>
            <p:spPr>
              <a:xfrm>
                <a:off x="4341526" y="2902341"/>
                <a:ext cx="562500" cy="15138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417" name="Google Shape;417;p40"/>
              <p:cNvSpPr/>
              <p:nvPr/>
            </p:nvSpPr>
            <p:spPr>
              <a:xfrm>
                <a:off x="3828965" y="1416059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18" name="Google Shape;418;p40"/>
              <p:cNvCxnSpPr/>
              <p:nvPr/>
            </p:nvCxnSpPr>
            <p:spPr>
              <a:xfrm>
                <a:off x="4129216" y="2016561"/>
                <a:ext cx="0" cy="3732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419" name="Google Shape;419;p40"/>
              <p:cNvSpPr txBox="1"/>
              <p:nvPr/>
            </p:nvSpPr>
            <p:spPr>
              <a:xfrm>
                <a:off x="3093493" y="4544230"/>
                <a:ext cx="495900" cy="307800"/>
              </a:xfrm>
              <a:prstGeom prst="rect">
                <a:avLst/>
              </a:prstGeom>
              <a:blipFill rotWithShape="1">
                <a:blip r:embed="rId4">
                  <a:alphaModFix/>
                </a:blip>
                <a:stretch>
                  <a:fillRect b="-1764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420" name="Google Shape;420;p40"/>
              <p:cNvSpPr txBox="1"/>
              <p:nvPr/>
            </p:nvSpPr>
            <p:spPr>
              <a:xfrm>
                <a:off x="4656162" y="4544229"/>
                <a:ext cx="495900" cy="307800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 b="-1960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421" name="Google Shape;421;p40"/>
              <p:cNvSpPr txBox="1"/>
              <p:nvPr/>
            </p:nvSpPr>
            <p:spPr>
              <a:xfrm>
                <a:off x="3041176" y="3211746"/>
                <a:ext cx="6006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Self-mult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40"/>
              <p:cNvSpPr txBox="1"/>
              <p:nvPr/>
            </p:nvSpPr>
            <p:spPr>
              <a:xfrm>
                <a:off x="3881282" y="2507603"/>
                <a:ext cx="495900" cy="307800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b="-97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423" name="Google Shape;423;p40"/>
              <p:cNvSpPr txBox="1"/>
              <p:nvPr/>
            </p:nvSpPr>
            <p:spPr>
              <a:xfrm>
                <a:off x="3881282" y="1511415"/>
                <a:ext cx="495900" cy="307800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 b="-2999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  <p:sp>
          <p:nvSpPr>
            <p:cNvPr id="424" name="Google Shape;424;p40"/>
            <p:cNvSpPr/>
            <p:nvPr/>
          </p:nvSpPr>
          <p:spPr>
            <a:xfrm>
              <a:off x="4603845" y="4419352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40"/>
            <p:cNvGrpSpPr/>
            <p:nvPr/>
          </p:nvGrpSpPr>
          <p:grpSpPr>
            <a:xfrm>
              <a:off x="3041176" y="1419347"/>
              <a:ext cx="2110886" cy="3435971"/>
              <a:chOff x="3041176" y="1416059"/>
              <a:chExt cx="2110886" cy="3435971"/>
            </a:xfrm>
          </p:grpSpPr>
          <p:sp>
            <p:nvSpPr>
              <p:cNvPr id="426" name="Google Shape;426;p40"/>
              <p:cNvSpPr/>
              <p:nvPr/>
            </p:nvSpPr>
            <p:spPr>
              <a:xfrm>
                <a:off x="3041176" y="3173105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40"/>
              <p:cNvSpPr/>
              <p:nvPr/>
            </p:nvSpPr>
            <p:spPr>
              <a:xfrm>
                <a:off x="3828965" y="2389780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40"/>
              <p:cNvSpPr/>
              <p:nvPr/>
            </p:nvSpPr>
            <p:spPr>
              <a:xfrm>
                <a:off x="3828965" y="1416059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40"/>
              <p:cNvSpPr txBox="1"/>
              <p:nvPr/>
            </p:nvSpPr>
            <p:spPr>
              <a:xfrm>
                <a:off x="3093493" y="4544230"/>
                <a:ext cx="495900" cy="307800"/>
              </a:xfrm>
              <a:prstGeom prst="rect">
                <a:avLst/>
              </a:prstGeom>
              <a:blipFill rotWithShape="1">
                <a:blip r:embed="rId8">
                  <a:alphaModFix/>
                </a:blip>
                <a:stretch>
                  <a:fillRect b="-19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430" name="Google Shape;430;p40"/>
              <p:cNvSpPr txBox="1"/>
              <p:nvPr/>
            </p:nvSpPr>
            <p:spPr>
              <a:xfrm>
                <a:off x="4656162" y="4544229"/>
                <a:ext cx="495900" cy="307800"/>
              </a:xfrm>
              <a:prstGeom prst="rect">
                <a:avLst/>
              </a:prstGeom>
              <a:blipFill rotWithShape="1">
                <a:blip r:embed="rId9">
                  <a:alphaModFix/>
                </a:blip>
                <a:stretch>
                  <a:fillRect b="-19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431" name="Google Shape;431;p40"/>
              <p:cNvSpPr txBox="1"/>
              <p:nvPr/>
            </p:nvSpPr>
            <p:spPr>
              <a:xfrm>
                <a:off x="3041176" y="3211746"/>
                <a:ext cx="6006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Self-mult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40"/>
              <p:cNvSpPr txBox="1"/>
              <p:nvPr/>
            </p:nvSpPr>
            <p:spPr>
              <a:xfrm>
                <a:off x="3881282" y="2507603"/>
                <a:ext cx="495900" cy="307800"/>
              </a:xfrm>
              <a:prstGeom prst="rect">
                <a:avLst/>
              </a:prstGeom>
              <a:blipFill rotWithShape="1">
                <a:blip r:embed="rId10">
                  <a:alphaModFix/>
                </a:blip>
                <a:stretch>
                  <a:fillRect b="-11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433" name="Google Shape;433;p40"/>
              <p:cNvSpPr txBox="1"/>
              <p:nvPr/>
            </p:nvSpPr>
            <p:spPr>
              <a:xfrm>
                <a:off x="3881282" y="1511415"/>
                <a:ext cx="495900" cy="307800"/>
              </a:xfrm>
              <a:prstGeom prst="rect">
                <a:avLst/>
              </a:prstGeom>
              <a:blipFill rotWithShape="1">
                <a:blip r:embed="rId11">
                  <a:alphaModFix/>
                </a:blip>
                <a:stretch>
                  <a:fillRect b="-2744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</p:grpSp>
      <p:sp>
        <p:nvSpPr>
          <p:cNvPr id="434" name="Google Shape;434;p40"/>
          <p:cNvSpPr txBox="1"/>
          <p:nvPr/>
        </p:nvSpPr>
        <p:spPr>
          <a:xfrm>
            <a:off x="1970596" y="4467122"/>
            <a:ext cx="1496100" cy="307800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-199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35" name="Google Shape;435;p40"/>
          <p:cNvSpPr txBox="1"/>
          <p:nvPr/>
        </p:nvSpPr>
        <p:spPr>
          <a:xfrm>
            <a:off x="5204318" y="4467122"/>
            <a:ext cx="1496100" cy="307800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-199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36" name="Google Shape;436;p40"/>
          <p:cNvSpPr txBox="1"/>
          <p:nvPr/>
        </p:nvSpPr>
        <p:spPr>
          <a:xfrm>
            <a:off x="1956951" y="3211772"/>
            <a:ext cx="1496100" cy="311400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-19609" l="0" r="0" t="-195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37" name="Google Shape;437;p40"/>
          <p:cNvSpPr txBox="1"/>
          <p:nvPr/>
        </p:nvSpPr>
        <p:spPr>
          <a:xfrm>
            <a:off x="4456334" y="2439513"/>
            <a:ext cx="2017200" cy="307800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-1960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38" name="Google Shape;438;p40"/>
          <p:cNvSpPr txBox="1"/>
          <p:nvPr/>
        </p:nvSpPr>
        <p:spPr>
          <a:xfrm>
            <a:off x="4456334" y="1423470"/>
            <a:ext cx="1293900" cy="307800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 b="-2999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39" name="Google Shape;439;p40"/>
          <p:cNvSpPr txBox="1"/>
          <p:nvPr/>
        </p:nvSpPr>
        <p:spPr>
          <a:xfrm>
            <a:off x="2335141" y="2356659"/>
            <a:ext cx="1877400" cy="600900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40" name="Google Shape;440;p40"/>
          <p:cNvSpPr txBox="1"/>
          <p:nvPr/>
        </p:nvSpPr>
        <p:spPr>
          <a:xfrm>
            <a:off x="4449108" y="3360743"/>
            <a:ext cx="1877400" cy="600900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41" name="Google Shape;441;p40"/>
          <p:cNvSpPr txBox="1"/>
          <p:nvPr/>
        </p:nvSpPr>
        <p:spPr>
          <a:xfrm>
            <a:off x="4212566" y="1794044"/>
            <a:ext cx="1768200" cy="600900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42" name="Google Shape;442;p4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1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" sz="3200"/>
              <a:t>Use chain rule to calculate gradient</a:t>
            </a:r>
            <a:endParaRPr/>
          </a:p>
        </p:txBody>
      </p:sp>
      <p:sp>
        <p:nvSpPr>
          <p:cNvPr id="449" name="Google Shape;449;p41"/>
          <p:cNvSpPr txBox="1"/>
          <p:nvPr/>
        </p:nvSpPr>
        <p:spPr>
          <a:xfrm>
            <a:off x="4947357" y="1345994"/>
            <a:ext cx="4572000" cy="714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50" name="Google Shape;450;p41"/>
          <p:cNvSpPr txBox="1"/>
          <p:nvPr/>
        </p:nvSpPr>
        <p:spPr>
          <a:xfrm>
            <a:off x="958390" y="3698470"/>
            <a:ext cx="1877400" cy="600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grpSp>
        <p:nvGrpSpPr>
          <p:cNvPr id="451" name="Google Shape;451;p41"/>
          <p:cNvGrpSpPr/>
          <p:nvPr/>
        </p:nvGrpSpPr>
        <p:grpSpPr>
          <a:xfrm>
            <a:off x="2217761" y="1342239"/>
            <a:ext cx="2163269" cy="3603893"/>
            <a:chOff x="3041176" y="1416059"/>
            <a:chExt cx="2163269" cy="3603893"/>
          </a:xfrm>
        </p:grpSpPr>
        <p:sp>
          <p:nvSpPr>
            <p:cNvPr id="452" name="Google Shape;452;p41"/>
            <p:cNvSpPr/>
            <p:nvPr/>
          </p:nvSpPr>
          <p:spPr>
            <a:xfrm>
              <a:off x="3041176" y="4416064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41"/>
            <p:cNvSpPr/>
            <p:nvPr/>
          </p:nvSpPr>
          <p:spPr>
            <a:xfrm>
              <a:off x="4603845" y="4416064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4" name="Google Shape;454;p41"/>
            <p:cNvGrpSpPr/>
            <p:nvPr/>
          </p:nvGrpSpPr>
          <p:grpSpPr>
            <a:xfrm>
              <a:off x="3041176" y="1416059"/>
              <a:ext cx="2110886" cy="3435971"/>
              <a:chOff x="3041176" y="1416059"/>
              <a:chExt cx="2110886" cy="3435971"/>
            </a:xfrm>
          </p:grpSpPr>
          <p:sp>
            <p:nvSpPr>
              <p:cNvPr id="455" name="Google Shape;455;p41"/>
              <p:cNvSpPr/>
              <p:nvPr/>
            </p:nvSpPr>
            <p:spPr>
              <a:xfrm>
                <a:off x="3041176" y="3173105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41"/>
              <p:cNvSpPr/>
              <p:nvPr/>
            </p:nvSpPr>
            <p:spPr>
              <a:xfrm>
                <a:off x="3828965" y="2389780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57" name="Google Shape;457;p41"/>
              <p:cNvCxnSpPr/>
              <p:nvPr/>
            </p:nvCxnSpPr>
            <p:spPr>
              <a:xfrm>
                <a:off x="3341427" y="3773607"/>
                <a:ext cx="0" cy="6426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458" name="Google Shape;458;p41"/>
              <p:cNvCxnSpPr/>
              <p:nvPr/>
            </p:nvCxnSpPr>
            <p:spPr>
              <a:xfrm flipH="1">
                <a:off x="3341506" y="2902341"/>
                <a:ext cx="575400" cy="2709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459" name="Google Shape;459;p41"/>
              <p:cNvCxnSpPr/>
              <p:nvPr/>
            </p:nvCxnSpPr>
            <p:spPr>
              <a:xfrm>
                <a:off x="4341526" y="2902341"/>
                <a:ext cx="562500" cy="15138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460" name="Google Shape;460;p41"/>
              <p:cNvSpPr/>
              <p:nvPr/>
            </p:nvSpPr>
            <p:spPr>
              <a:xfrm>
                <a:off x="3828965" y="1416059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61" name="Google Shape;461;p41"/>
              <p:cNvCxnSpPr/>
              <p:nvPr/>
            </p:nvCxnSpPr>
            <p:spPr>
              <a:xfrm>
                <a:off x="4129216" y="2016561"/>
                <a:ext cx="0" cy="3732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462" name="Google Shape;462;p41"/>
              <p:cNvSpPr txBox="1"/>
              <p:nvPr/>
            </p:nvSpPr>
            <p:spPr>
              <a:xfrm>
                <a:off x="3093493" y="4544230"/>
                <a:ext cx="495900" cy="307800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 b="-1764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463" name="Google Shape;463;p41"/>
              <p:cNvSpPr txBox="1"/>
              <p:nvPr/>
            </p:nvSpPr>
            <p:spPr>
              <a:xfrm>
                <a:off x="4656162" y="4544229"/>
                <a:ext cx="495900" cy="307800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b="-1960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464" name="Google Shape;464;p41"/>
              <p:cNvSpPr txBox="1"/>
              <p:nvPr/>
            </p:nvSpPr>
            <p:spPr>
              <a:xfrm>
                <a:off x="3041176" y="3211746"/>
                <a:ext cx="6006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Self-mult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41"/>
              <p:cNvSpPr txBox="1"/>
              <p:nvPr/>
            </p:nvSpPr>
            <p:spPr>
              <a:xfrm>
                <a:off x="3881282" y="2507603"/>
                <a:ext cx="495900" cy="307800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 b="-97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466" name="Google Shape;466;p41"/>
              <p:cNvSpPr txBox="1"/>
              <p:nvPr/>
            </p:nvSpPr>
            <p:spPr>
              <a:xfrm>
                <a:off x="3881282" y="1511415"/>
                <a:ext cx="495900" cy="307800"/>
              </a:xfrm>
              <a:prstGeom prst="rect">
                <a:avLst/>
              </a:prstGeom>
              <a:blipFill rotWithShape="1">
                <a:blip r:embed="rId8">
                  <a:alphaModFix/>
                </a:blip>
                <a:stretch>
                  <a:fillRect b="-2999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  <p:sp>
          <p:nvSpPr>
            <p:cNvPr id="467" name="Google Shape;467;p41"/>
            <p:cNvSpPr/>
            <p:nvPr/>
          </p:nvSpPr>
          <p:spPr>
            <a:xfrm>
              <a:off x="4603845" y="4419352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8" name="Google Shape;468;p41"/>
            <p:cNvGrpSpPr/>
            <p:nvPr/>
          </p:nvGrpSpPr>
          <p:grpSpPr>
            <a:xfrm>
              <a:off x="3041176" y="1419347"/>
              <a:ext cx="2110886" cy="3435971"/>
              <a:chOff x="3041176" y="1416059"/>
              <a:chExt cx="2110886" cy="3435971"/>
            </a:xfrm>
          </p:grpSpPr>
          <p:sp>
            <p:nvSpPr>
              <p:cNvPr id="469" name="Google Shape;469;p41"/>
              <p:cNvSpPr/>
              <p:nvPr/>
            </p:nvSpPr>
            <p:spPr>
              <a:xfrm>
                <a:off x="3041176" y="3173105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41"/>
              <p:cNvSpPr/>
              <p:nvPr/>
            </p:nvSpPr>
            <p:spPr>
              <a:xfrm>
                <a:off x="3828965" y="2389780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41"/>
              <p:cNvSpPr/>
              <p:nvPr/>
            </p:nvSpPr>
            <p:spPr>
              <a:xfrm>
                <a:off x="3828965" y="1416059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41"/>
              <p:cNvSpPr txBox="1"/>
              <p:nvPr/>
            </p:nvSpPr>
            <p:spPr>
              <a:xfrm>
                <a:off x="3093493" y="4544230"/>
                <a:ext cx="495900" cy="307800"/>
              </a:xfrm>
              <a:prstGeom prst="rect">
                <a:avLst/>
              </a:prstGeom>
              <a:blipFill rotWithShape="1">
                <a:blip r:embed="rId9">
                  <a:alphaModFix/>
                </a:blip>
                <a:stretch>
                  <a:fillRect b="-19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473" name="Google Shape;473;p41"/>
              <p:cNvSpPr txBox="1"/>
              <p:nvPr/>
            </p:nvSpPr>
            <p:spPr>
              <a:xfrm>
                <a:off x="4656162" y="4544229"/>
                <a:ext cx="495900" cy="307800"/>
              </a:xfrm>
              <a:prstGeom prst="rect">
                <a:avLst/>
              </a:prstGeom>
              <a:blipFill rotWithShape="1">
                <a:blip r:embed="rId10">
                  <a:alphaModFix/>
                </a:blip>
                <a:stretch>
                  <a:fillRect b="-19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474" name="Google Shape;474;p41"/>
              <p:cNvSpPr txBox="1"/>
              <p:nvPr/>
            </p:nvSpPr>
            <p:spPr>
              <a:xfrm>
                <a:off x="3041176" y="3211746"/>
                <a:ext cx="6006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Self-mult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41"/>
              <p:cNvSpPr txBox="1"/>
              <p:nvPr/>
            </p:nvSpPr>
            <p:spPr>
              <a:xfrm>
                <a:off x="3881282" y="2507603"/>
                <a:ext cx="495900" cy="307800"/>
              </a:xfrm>
              <a:prstGeom prst="rect">
                <a:avLst/>
              </a:prstGeom>
              <a:blipFill rotWithShape="1">
                <a:blip r:embed="rId11">
                  <a:alphaModFix/>
                </a:blip>
                <a:stretch>
                  <a:fillRect b="-11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476" name="Google Shape;476;p41"/>
              <p:cNvSpPr txBox="1"/>
              <p:nvPr/>
            </p:nvSpPr>
            <p:spPr>
              <a:xfrm>
                <a:off x="3881282" y="1511415"/>
                <a:ext cx="495900" cy="307800"/>
              </a:xfrm>
              <a:prstGeom prst="rect">
                <a:avLst/>
              </a:prstGeom>
              <a:blipFill rotWithShape="1">
                <a:blip r:embed="rId12">
                  <a:alphaModFix/>
                </a:blip>
                <a:stretch>
                  <a:fillRect b="-2744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</p:grpSp>
      <p:sp>
        <p:nvSpPr>
          <p:cNvPr id="477" name="Google Shape;477;p41"/>
          <p:cNvSpPr txBox="1"/>
          <p:nvPr/>
        </p:nvSpPr>
        <p:spPr>
          <a:xfrm>
            <a:off x="960661" y="4467122"/>
            <a:ext cx="1496100" cy="307800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-199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78" name="Google Shape;478;p41"/>
          <p:cNvSpPr txBox="1"/>
          <p:nvPr/>
        </p:nvSpPr>
        <p:spPr>
          <a:xfrm>
            <a:off x="4194383" y="4467122"/>
            <a:ext cx="1496100" cy="307800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-199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79" name="Google Shape;479;p41"/>
          <p:cNvSpPr txBox="1"/>
          <p:nvPr/>
        </p:nvSpPr>
        <p:spPr>
          <a:xfrm>
            <a:off x="947016" y="3211772"/>
            <a:ext cx="1496100" cy="311400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-19609" l="0" r="0" t="-195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80" name="Google Shape;480;p41"/>
          <p:cNvSpPr txBox="1"/>
          <p:nvPr/>
        </p:nvSpPr>
        <p:spPr>
          <a:xfrm>
            <a:off x="3446399" y="2439513"/>
            <a:ext cx="2017200" cy="307800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 b="-1960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81" name="Google Shape;481;p41"/>
          <p:cNvSpPr txBox="1"/>
          <p:nvPr/>
        </p:nvSpPr>
        <p:spPr>
          <a:xfrm>
            <a:off x="3446399" y="1423470"/>
            <a:ext cx="1293900" cy="307800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 b="-2999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82" name="Google Shape;482;p41"/>
          <p:cNvSpPr txBox="1"/>
          <p:nvPr/>
        </p:nvSpPr>
        <p:spPr>
          <a:xfrm>
            <a:off x="1325206" y="2356659"/>
            <a:ext cx="1877400" cy="600900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83" name="Google Shape;483;p41"/>
          <p:cNvSpPr txBox="1"/>
          <p:nvPr/>
        </p:nvSpPr>
        <p:spPr>
          <a:xfrm>
            <a:off x="3439173" y="3360743"/>
            <a:ext cx="1877400" cy="600900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84" name="Google Shape;484;p41"/>
          <p:cNvSpPr txBox="1"/>
          <p:nvPr/>
        </p:nvSpPr>
        <p:spPr>
          <a:xfrm>
            <a:off x="3202631" y="1794044"/>
            <a:ext cx="1768200" cy="600900"/>
          </a:xfrm>
          <a:prstGeom prst="rect">
            <a:avLst/>
          </a:pr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85" name="Google Shape;485;p4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2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" sz="3200"/>
              <a:t>Use chain rule to calculate gradient</a:t>
            </a:r>
            <a:endParaRPr/>
          </a:p>
        </p:txBody>
      </p:sp>
      <p:sp>
        <p:nvSpPr>
          <p:cNvPr id="492" name="Google Shape;492;p42"/>
          <p:cNvSpPr txBox="1"/>
          <p:nvPr/>
        </p:nvSpPr>
        <p:spPr>
          <a:xfrm>
            <a:off x="4947357" y="1345994"/>
            <a:ext cx="4572000" cy="714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93" name="Google Shape;493;p42"/>
          <p:cNvSpPr txBox="1"/>
          <p:nvPr/>
        </p:nvSpPr>
        <p:spPr>
          <a:xfrm>
            <a:off x="5442507" y="2323955"/>
            <a:ext cx="3702900" cy="68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88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94" name="Google Shape;494;p42"/>
          <p:cNvSpPr txBox="1"/>
          <p:nvPr/>
        </p:nvSpPr>
        <p:spPr>
          <a:xfrm>
            <a:off x="5442507" y="3017055"/>
            <a:ext cx="3702900" cy="681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88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95" name="Google Shape;495;p42"/>
          <p:cNvSpPr txBox="1"/>
          <p:nvPr/>
        </p:nvSpPr>
        <p:spPr>
          <a:xfrm>
            <a:off x="958391" y="3698470"/>
            <a:ext cx="1877400" cy="6009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grpSp>
        <p:nvGrpSpPr>
          <p:cNvPr id="496" name="Google Shape;496;p42"/>
          <p:cNvGrpSpPr/>
          <p:nvPr/>
        </p:nvGrpSpPr>
        <p:grpSpPr>
          <a:xfrm>
            <a:off x="2217762" y="1342239"/>
            <a:ext cx="2163269" cy="3603893"/>
            <a:chOff x="3041176" y="1416059"/>
            <a:chExt cx="2163269" cy="3603893"/>
          </a:xfrm>
        </p:grpSpPr>
        <p:sp>
          <p:nvSpPr>
            <p:cNvPr id="497" name="Google Shape;497;p42"/>
            <p:cNvSpPr/>
            <p:nvPr/>
          </p:nvSpPr>
          <p:spPr>
            <a:xfrm>
              <a:off x="3041176" y="4416064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42"/>
            <p:cNvSpPr/>
            <p:nvPr/>
          </p:nvSpPr>
          <p:spPr>
            <a:xfrm>
              <a:off x="4603845" y="4416064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9" name="Google Shape;499;p42"/>
            <p:cNvGrpSpPr/>
            <p:nvPr/>
          </p:nvGrpSpPr>
          <p:grpSpPr>
            <a:xfrm>
              <a:off x="3041176" y="1416059"/>
              <a:ext cx="2110886" cy="3435971"/>
              <a:chOff x="3041176" y="1416059"/>
              <a:chExt cx="2110886" cy="3435971"/>
            </a:xfrm>
          </p:grpSpPr>
          <p:sp>
            <p:nvSpPr>
              <p:cNvPr id="500" name="Google Shape;500;p42"/>
              <p:cNvSpPr/>
              <p:nvPr/>
            </p:nvSpPr>
            <p:spPr>
              <a:xfrm>
                <a:off x="3041176" y="3173105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42"/>
              <p:cNvSpPr/>
              <p:nvPr/>
            </p:nvSpPr>
            <p:spPr>
              <a:xfrm>
                <a:off x="3828965" y="2389780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02" name="Google Shape;502;p42"/>
              <p:cNvCxnSpPr/>
              <p:nvPr/>
            </p:nvCxnSpPr>
            <p:spPr>
              <a:xfrm>
                <a:off x="3341427" y="3773607"/>
                <a:ext cx="0" cy="6426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C000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503" name="Google Shape;503;p42"/>
              <p:cNvCxnSpPr/>
              <p:nvPr/>
            </p:nvCxnSpPr>
            <p:spPr>
              <a:xfrm flipH="1">
                <a:off x="3341506" y="2902341"/>
                <a:ext cx="575400" cy="2709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C000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504" name="Google Shape;504;p42"/>
              <p:cNvCxnSpPr/>
              <p:nvPr/>
            </p:nvCxnSpPr>
            <p:spPr>
              <a:xfrm>
                <a:off x="4341526" y="2902341"/>
                <a:ext cx="562500" cy="15138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505" name="Google Shape;505;p42"/>
              <p:cNvSpPr/>
              <p:nvPr/>
            </p:nvSpPr>
            <p:spPr>
              <a:xfrm>
                <a:off x="3828965" y="1416059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06" name="Google Shape;506;p42"/>
              <p:cNvCxnSpPr/>
              <p:nvPr/>
            </p:nvCxnSpPr>
            <p:spPr>
              <a:xfrm>
                <a:off x="4129216" y="2016561"/>
                <a:ext cx="0" cy="3732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C000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507" name="Google Shape;507;p42"/>
              <p:cNvSpPr txBox="1"/>
              <p:nvPr/>
            </p:nvSpPr>
            <p:spPr>
              <a:xfrm>
                <a:off x="3093493" y="4544230"/>
                <a:ext cx="495900" cy="307800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 b="-1764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508" name="Google Shape;508;p42"/>
              <p:cNvSpPr txBox="1"/>
              <p:nvPr/>
            </p:nvSpPr>
            <p:spPr>
              <a:xfrm>
                <a:off x="4656162" y="4544229"/>
                <a:ext cx="495900" cy="307800"/>
              </a:xfrm>
              <a:prstGeom prst="rect">
                <a:avLst/>
              </a:prstGeom>
              <a:blipFill rotWithShape="1">
                <a:blip r:embed="rId8">
                  <a:alphaModFix/>
                </a:blip>
                <a:stretch>
                  <a:fillRect b="-1960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509" name="Google Shape;509;p42"/>
              <p:cNvSpPr txBox="1"/>
              <p:nvPr/>
            </p:nvSpPr>
            <p:spPr>
              <a:xfrm>
                <a:off x="3041176" y="3211746"/>
                <a:ext cx="6006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Self-mult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42"/>
              <p:cNvSpPr txBox="1"/>
              <p:nvPr/>
            </p:nvSpPr>
            <p:spPr>
              <a:xfrm>
                <a:off x="3881282" y="2507603"/>
                <a:ext cx="495900" cy="307800"/>
              </a:xfrm>
              <a:prstGeom prst="rect">
                <a:avLst/>
              </a:prstGeom>
              <a:blipFill rotWithShape="1">
                <a:blip r:embed="rId9">
                  <a:alphaModFix/>
                </a:blip>
                <a:stretch>
                  <a:fillRect b="-97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511" name="Google Shape;511;p42"/>
              <p:cNvSpPr txBox="1"/>
              <p:nvPr/>
            </p:nvSpPr>
            <p:spPr>
              <a:xfrm>
                <a:off x="3881282" y="1511415"/>
                <a:ext cx="495900" cy="307800"/>
              </a:xfrm>
              <a:prstGeom prst="rect">
                <a:avLst/>
              </a:prstGeom>
              <a:blipFill rotWithShape="1">
                <a:blip r:embed="rId10">
                  <a:alphaModFix/>
                </a:blip>
                <a:stretch>
                  <a:fillRect b="-2999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  <p:sp>
          <p:nvSpPr>
            <p:cNvPr id="512" name="Google Shape;512;p42"/>
            <p:cNvSpPr/>
            <p:nvPr/>
          </p:nvSpPr>
          <p:spPr>
            <a:xfrm>
              <a:off x="4603845" y="4419352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3" name="Google Shape;513;p42"/>
            <p:cNvGrpSpPr/>
            <p:nvPr/>
          </p:nvGrpSpPr>
          <p:grpSpPr>
            <a:xfrm>
              <a:off x="3041176" y="1419347"/>
              <a:ext cx="2110886" cy="3435971"/>
              <a:chOff x="3041176" y="1416059"/>
              <a:chExt cx="2110886" cy="3435971"/>
            </a:xfrm>
          </p:grpSpPr>
          <p:sp>
            <p:nvSpPr>
              <p:cNvPr id="514" name="Google Shape;514;p42"/>
              <p:cNvSpPr/>
              <p:nvPr/>
            </p:nvSpPr>
            <p:spPr>
              <a:xfrm>
                <a:off x="3041176" y="3173105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42"/>
              <p:cNvSpPr/>
              <p:nvPr/>
            </p:nvSpPr>
            <p:spPr>
              <a:xfrm>
                <a:off x="3828965" y="2389780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42"/>
              <p:cNvSpPr/>
              <p:nvPr/>
            </p:nvSpPr>
            <p:spPr>
              <a:xfrm>
                <a:off x="3828965" y="1416059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42"/>
              <p:cNvSpPr txBox="1"/>
              <p:nvPr/>
            </p:nvSpPr>
            <p:spPr>
              <a:xfrm>
                <a:off x="3093493" y="4544230"/>
                <a:ext cx="495900" cy="307800"/>
              </a:xfrm>
              <a:prstGeom prst="rect">
                <a:avLst/>
              </a:prstGeom>
              <a:blipFill rotWithShape="1">
                <a:blip r:embed="rId11">
                  <a:alphaModFix/>
                </a:blip>
                <a:stretch>
                  <a:fillRect b="-19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518" name="Google Shape;518;p42"/>
              <p:cNvSpPr txBox="1"/>
              <p:nvPr/>
            </p:nvSpPr>
            <p:spPr>
              <a:xfrm>
                <a:off x="4656162" y="4544229"/>
                <a:ext cx="495900" cy="307800"/>
              </a:xfrm>
              <a:prstGeom prst="rect">
                <a:avLst/>
              </a:prstGeom>
              <a:blipFill rotWithShape="1">
                <a:blip r:embed="rId12">
                  <a:alphaModFix/>
                </a:blip>
                <a:stretch>
                  <a:fillRect b="-19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519" name="Google Shape;519;p42"/>
              <p:cNvSpPr txBox="1"/>
              <p:nvPr/>
            </p:nvSpPr>
            <p:spPr>
              <a:xfrm>
                <a:off x="3041176" y="3211746"/>
                <a:ext cx="6006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Self-mult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42"/>
              <p:cNvSpPr txBox="1"/>
              <p:nvPr/>
            </p:nvSpPr>
            <p:spPr>
              <a:xfrm>
                <a:off x="3881282" y="2507603"/>
                <a:ext cx="495900" cy="307800"/>
              </a:xfrm>
              <a:prstGeom prst="rect">
                <a:avLst/>
              </a:prstGeom>
              <a:blipFill rotWithShape="1">
                <a:blip r:embed="rId13">
                  <a:alphaModFix/>
                </a:blip>
                <a:stretch>
                  <a:fillRect b="-11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521" name="Google Shape;521;p42"/>
              <p:cNvSpPr txBox="1"/>
              <p:nvPr/>
            </p:nvSpPr>
            <p:spPr>
              <a:xfrm>
                <a:off x="3881282" y="1511415"/>
                <a:ext cx="495900" cy="307800"/>
              </a:xfrm>
              <a:prstGeom prst="rect">
                <a:avLst/>
              </a:prstGeom>
              <a:blipFill rotWithShape="1">
                <a:blip r:embed="rId14">
                  <a:alphaModFix/>
                </a:blip>
                <a:stretch>
                  <a:fillRect b="-2744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</p:grpSp>
      <p:sp>
        <p:nvSpPr>
          <p:cNvPr id="522" name="Google Shape;522;p42"/>
          <p:cNvSpPr txBox="1"/>
          <p:nvPr/>
        </p:nvSpPr>
        <p:spPr>
          <a:xfrm>
            <a:off x="960662" y="4467122"/>
            <a:ext cx="1496100" cy="307800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-199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23" name="Google Shape;523;p42"/>
          <p:cNvSpPr txBox="1"/>
          <p:nvPr/>
        </p:nvSpPr>
        <p:spPr>
          <a:xfrm>
            <a:off x="4194384" y="4467122"/>
            <a:ext cx="1496100" cy="307800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 b="-199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24" name="Google Shape;524;p42"/>
          <p:cNvSpPr txBox="1"/>
          <p:nvPr/>
        </p:nvSpPr>
        <p:spPr>
          <a:xfrm>
            <a:off x="947017" y="3211772"/>
            <a:ext cx="1496100" cy="311400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 b="-19609" l="0" r="0" t="-195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25" name="Google Shape;525;p42"/>
          <p:cNvSpPr txBox="1"/>
          <p:nvPr/>
        </p:nvSpPr>
        <p:spPr>
          <a:xfrm>
            <a:off x="3446400" y="2439513"/>
            <a:ext cx="2017200" cy="307800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 b="-1960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26" name="Google Shape;526;p42"/>
          <p:cNvSpPr txBox="1"/>
          <p:nvPr/>
        </p:nvSpPr>
        <p:spPr>
          <a:xfrm>
            <a:off x="3446400" y="1423470"/>
            <a:ext cx="1293900" cy="307800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 b="-2999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27" name="Google Shape;527;p42"/>
          <p:cNvSpPr txBox="1"/>
          <p:nvPr/>
        </p:nvSpPr>
        <p:spPr>
          <a:xfrm>
            <a:off x="1325207" y="2356659"/>
            <a:ext cx="1877400" cy="600900"/>
          </a:xfrm>
          <a:prstGeom prst="rect">
            <a:avLst/>
          </a:pr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28" name="Google Shape;528;p42"/>
          <p:cNvSpPr txBox="1"/>
          <p:nvPr/>
        </p:nvSpPr>
        <p:spPr>
          <a:xfrm>
            <a:off x="3439174" y="3360743"/>
            <a:ext cx="1877400" cy="600900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29" name="Google Shape;529;p42"/>
          <p:cNvSpPr txBox="1"/>
          <p:nvPr/>
        </p:nvSpPr>
        <p:spPr>
          <a:xfrm>
            <a:off x="3202630" y="1794044"/>
            <a:ext cx="1768200" cy="600900"/>
          </a:xfrm>
          <a:prstGeom prst="rect">
            <a:avLst/>
          </a:pr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30" name="Google Shape;530;p4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1" name="Google Shape;531;p42"/>
          <p:cNvSpPr txBox="1"/>
          <p:nvPr/>
        </p:nvSpPr>
        <p:spPr>
          <a:xfrm>
            <a:off x="5343100" y="3961548"/>
            <a:ext cx="3801000" cy="465900"/>
          </a:xfrm>
          <a:prstGeom prst="rect">
            <a:avLst/>
          </a:prstGeom>
          <a:blipFill rotWithShape="1">
            <a:blip r:embed="rId23">
              <a:alphaModFix/>
            </a:blip>
            <a:stretch>
              <a:fillRect b="-21049" l="-1599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prediction of granular flows</a:t>
            </a:r>
            <a:endParaRPr/>
          </a:p>
        </p:txBody>
      </p:sp>
      <p:sp>
        <p:nvSpPr>
          <p:cNvPr id="99" name="Google Shape;99;p1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0" name="Google Shape;100;p16"/>
          <p:cNvGrpSpPr/>
          <p:nvPr/>
        </p:nvGrpSpPr>
        <p:grpSpPr>
          <a:xfrm>
            <a:off x="762000" y="1015200"/>
            <a:ext cx="7620000" cy="3810000"/>
            <a:chOff x="762000" y="1015200"/>
            <a:chExt cx="7620000" cy="3810000"/>
          </a:xfrm>
        </p:grpSpPr>
        <p:pic>
          <p:nvPicPr>
            <p:cNvPr id="101" name="Google Shape;101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2000" y="1015200"/>
              <a:ext cx="7620000" cy="381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16"/>
            <p:cNvSpPr txBox="1"/>
            <p:nvPr/>
          </p:nvSpPr>
          <p:spPr>
            <a:xfrm>
              <a:off x="2671825" y="1235825"/>
              <a:ext cx="683400" cy="338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MPM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" name="Google Shape;103;p16"/>
            <p:cNvSpPr txBox="1"/>
            <p:nvPr/>
          </p:nvSpPr>
          <p:spPr>
            <a:xfrm>
              <a:off x="5937950" y="1235825"/>
              <a:ext cx="683400" cy="338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GNS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04" name="Google Shape;104;p16"/>
          <p:cNvSpPr txBox="1"/>
          <p:nvPr/>
        </p:nvSpPr>
        <p:spPr>
          <a:xfrm>
            <a:off x="2047275" y="4356350"/>
            <a:ext cx="540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1.5 hours                                  runtime                                      5 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3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" sz="3200"/>
              <a:t>Use chain rule to calculate gradient</a:t>
            </a:r>
            <a:endParaRPr/>
          </a:p>
        </p:txBody>
      </p:sp>
      <p:sp>
        <p:nvSpPr>
          <p:cNvPr id="538" name="Google Shape;538;p43"/>
          <p:cNvSpPr txBox="1"/>
          <p:nvPr/>
        </p:nvSpPr>
        <p:spPr>
          <a:xfrm>
            <a:off x="4958773" y="1934103"/>
            <a:ext cx="4572000" cy="714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39" name="Google Shape;539;p43"/>
          <p:cNvSpPr txBox="1"/>
          <p:nvPr/>
        </p:nvSpPr>
        <p:spPr>
          <a:xfrm>
            <a:off x="4958773" y="2719471"/>
            <a:ext cx="4572000" cy="36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81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40" name="Google Shape;540;p43"/>
          <p:cNvSpPr txBox="1"/>
          <p:nvPr/>
        </p:nvSpPr>
        <p:spPr>
          <a:xfrm>
            <a:off x="4958773" y="1352329"/>
            <a:ext cx="4572000" cy="4659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183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41" name="Google Shape;541;p43"/>
          <p:cNvSpPr txBox="1"/>
          <p:nvPr/>
        </p:nvSpPr>
        <p:spPr>
          <a:xfrm>
            <a:off x="5967848" y="3839761"/>
            <a:ext cx="2687100" cy="4002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27269" l="-2489" r="0" t="-757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42" name="Google Shape;542;p43"/>
          <p:cNvSpPr txBox="1"/>
          <p:nvPr/>
        </p:nvSpPr>
        <p:spPr>
          <a:xfrm>
            <a:off x="4942765" y="4198522"/>
            <a:ext cx="4572000" cy="3693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83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43" name="Google Shape;543;p43"/>
          <p:cNvSpPr/>
          <p:nvPr/>
        </p:nvSpPr>
        <p:spPr>
          <a:xfrm>
            <a:off x="6218830" y="2719471"/>
            <a:ext cx="2070000" cy="369300"/>
          </a:xfrm>
          <a:prstGeom prst="rect">
            <a:avLst/>
          </a:prstGeom>
          <a:noFill/>
          <a:ln cap="flat" cmpd="sng" w="19050">
            <a:solidFill>
              <a:srgbClr val="E36C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3"/>
          <p:cNvSpPr txBox="1"/>
          <p:nvPr/>
        </p:nvSpPr>
        <p:spPr>
          <a:xfrm>
            <a:off x="5399964" y="3097417"/>
            <a:ext cx="3744000" cy="7080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14649" l="0" r="0" t="-430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45" name="Google Shape;545;p43"/>
          <p:cNvSpPr txBox="1"/>
          <p:nvPr/>
        </p:nvSpPr>
        <p:spPr>
          <a:xfrm>
            <a:off x="958391" y="3698470"/>
            <a:ext cx="1877400" cy="6009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grpSp>
        <p:nvGrpSpPr>
          <p:cNvPr id="546" name="Google Shape;546;p43"/>
          <p:cNvGrpSpPr/>
          <p:nvPr/>
        </p:nvGrpSpPr>
        <p:grpSpPr>
          <a:xfrm>
            <a:off x="2217762" y="1342239"/>
            <a:ext cx="2163269" cy="3603893"/>
            <a:chOff x="3041176" y="1416059"/>
            <a:chExt cx="2163269" cy="3603893"/>
          </a:xfrm>
        </p:grpSpPr>
        <p:sp>
          <p:nvSpPr>
            <p:cNvPr id="547" name="Google Shape;547;p43"/>
            <p:cNvSpPr/>
            <p:nvPr/>
          </p:nvSpPr>
          <p:spPr>
            <a:xfrm>
              <a:off x="3041176" y="4416064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43"/>
            <p:cNvSpPr/>
            <p:nvPr/>
          </p:nvSpPr>
          <p:spPr>
            <a:xfrm>
              <a:off x="4603845" y="4416064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9" name="Google Shape;549;p43"/>
            <p:cNvGrpSpPr/>
            <p:nvPr/>
          </p:nvGrpSpPr>
          <p:grpSpPr>
            <a:xfrm>
              <a:off x="3041176" y="1416059"/>
              <a:ext cx="2110886" cy="3435971"/>
              <a:chOff x="3041176" y="1416059"/>
              <a:chExt cx="2110886" cy="3435971"/>
            </a:xfrm>
          </p:grpSpPr>
          <p:sp>
            <p:nvSpPr>
              <p:cNvPr id="550" name="Google Shape;550;p43"/>
              <p:cNvSpPr/>
              <p:nvPr/>
            </p:nvSpPr>
            <p:spPr>
              <a:xfrm>
                <a:off x="3041176" y="3173105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43"/>
              <p:cNvSpPr/>
              <p:nvPr/>
            </p:nvSpPr>
            <p:spPr>
              <a:xfrm>
                <a:off x="3828965" y="2389780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52" name="Google Shape;552;p43"/>
              <p:cNvCxnSpPr/>
              <p:nvPr/>
            </p:nvCxnSpPr>
            <p:spPr>
              <a:xfrm>
                <a:off x="3341427" y="3773607"/>
                <a:ext cx="0" cy="6426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553" name="Google Shape;553;p43"/>
              <p:cNvCxnSpPr/>
              <p:nvPr/>
            </p:nvCxnSpPr>
            <p:spPr>
              <a:xfrm flipH="1">
                <a:off x="3341506" y="2902341"/>
                <a:ext cx="575400" cy="2709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554" name="Google Shape;554;p43"/>
              <p:cNvCxnSpPr/>
              <p:nvPr/>
            </p:nvCxnSpPr>
            <p:spPr>
              <a:xfrm>
                <a:off x="4341526" y="2902341"/>
                <a:ext cx="562500" cy="15138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555" name="Google Shape;555;p43"/>
              <p:cNvSpPr/>
              <p:nvPr/>
            </p:nvSpPr>
            <p:spPr>
              <a:xfrm>
                <a:off x="3828965" y="1416059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56" name="Google Shape;556;p43"/>
              <p:cNvCxnSpPr/>
              <p:nvPr/>
            </p:nvCxnSpPr>
            <p:spPr>
              <a:xfrm>
                <a:off x="4129216" y="2016561"/>
                <a:ext cx="0" cy="3732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0133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557" name="Google Shape;557;p43"/>
              <p:cNvSpPr txBox="1"/>
              <p:nvPr/>
            </p:nvSpPr>
            <p:spPr>
              <a:xfrm>
                <a:off x="3093493" y="4544230"/>
                <a:ext cx="495900" cy="307800"/>
              </a:xfrm>
              <a:prstGeom prst="rect">
                <a:avLst/>
              </a:prstGeom>
              <a:blipFill rotWithShape="1">
                <a:blip r:embed="rId10">
                  <a:alphaModFix/>
                </a:blip>
                <a:stretch>
                  <a:fillRect b="-1764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558" name="Google Shape;558;p43"/>
              <p:cNvSpPr txBox="1"/>
              <p:nvPr/>
            </p:nvSpPr>
            <p:spPr>
              <a:xfrm>
                <a:off x="4656162" y="4544229"/>
                <a:ext cx="495900" cy="307800"/>
              </a:xfrm>
              <a:prstGeom prst="rect">
                <a:avLst/>
              </a:prstGeom>
              <a:blipFill rotWithShape="1">
                <a:blip r:embed="rId11">
                  <a:alphaModFix/>
                </a:blip>
                <a:stretch>
                  <a:fillRect b="-1960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559" name="Google Shape;559;p43"/>
              <p:cNvSpPr txBox="1"/>
              <p:nvPr/>
            </p:nvSpPr>
            <p:spPr>
              <a:xfrm>
                <a:off x="3041176" y="3211746"/>
                <a:ext cx="6006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Self-mult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43"/>
              <p:cNvSpPr txBox="1"/>
              <p:nvPr/>
            </p:nvSpPr>
            <p:spPr>
              <a:xfrm>
                <a:off x="3881282" y="2507603"/>
                <a:ext cx="495900" cy="307800"/>
              </a:xfrm>
              <a:prstGeom prst="rect">
                <a:avLst/>
              </a:prstGeom>
              <a:blipFill rotWithShape="1">
                <a:blip r:embed="rId12">
                  <a:alphaModFix/>
                </a:blip>
                <a:stretch>
                  <a:fillRect b="-97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561" name="Google Shape;561;p43"/>
              <p:cNvSpPr txBox="1"/>
              <p:nvPr/>
            </p:nvSpPr>
            <p:spPr>
              <a:xfrm>
                <a:off x="3881282" y="1511415"/>
                <a:ext cx="495900" cy="307800"/>
              </a:xfrm>
              <a:prstGeom prst="rect">
                <a:avLst/>
              </a:prstGeom>
              <a:blipFill rotWithShape="1">
                <a:blip r:embed="rId13">
                  <a:alphaModFix/>
                </a:blip>
                <a:stretch>
                  <a:fillRect b="-2999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  <p:sp>
          <p:nvSpPr>
            <p:cNvPr id="562" name="Google Shape;562;p43"/>
            <p:cNvSpPr/>
            <p:nvPr/>
          </p:nvSpPr>
          <p:spPr>
            <a:xfrm>
              <a:off x="4603845" y="4419352"/>
              <a:ext cx="600600" cy="600600"/>
            </a:xfrm>
            <a:prstGeom prst="ellipse">
              <a:avLst/>
            </a:prstGeom>
            <a:noFill/>
            <a:ln cap="flat" cmpd="sng" w="28575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63" name="Google Shape;563;p43"/>
            <p:cNvGrpSpPr/>
            <p:nvPr/>
          </p:nvGrpSpPr>
          <p:grpSpPr>
            <a:xfrm>
              <a:off x="3041176" y="1419347"/>
              <a:ext cx="2110886" cy="3435971"/>
              <a:chOff x="3041176" y="1416059"/>
              <a:chExt cx="2110886" cy="3435971"/>
            </a:xfrm>
          </p:grpSpPr>
          <p:sp>
            <p:nvSpPr>
              <p:cNvPr id="564" name="Google Shape;564;p43"/>
              <p:cNvSpPr/>
              <p:nvPr/>
            </p:nvSpPr>
            <p:spPr>
              <a:xfrm>
                <a:off x="3041176" y="3173105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43"/>
              <p:cNvSpPr/>
              <p:nvPr/>
            </p:nvSpPr>
            <p:spPr>
              <a:xfrm>
                <a:off x="3828965" y="2389780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rgbClr val="E36C0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43"/>
              <p:cNvSpPr/>
              <p:nvPr/>
            </p:nvSpPr>
            <p:spPr>
              <a:xfrm>
                <a:off x="3828965" y="1416059"/>
                <a:ext cx="600600" cy="600600"/>
              </a:xfrm>
              <a:prstGeom prst="ellipse">
                <a:avLst/>
              </a:prstGeom>
              <a:noFill/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43"/>
              <p:cNvSpPr txBox="1"/>
              <p:nvPr/>
            </p:nvSpPr>
            <p:spPr>
              <a:xfrm>
                <a:off x="3093493" y="4544230"/>
                <a:ext cx="495900" cy="307800"/>
              </a:xfrm>
              <a:prstGeom prst="rect">
                <a:avLst/>
              </a:prstGeom>
              <a:blipFill rotWithShape="1">
                <a:blip r:embed="rId14">
                  <a:alphaModFix/>
                </a:blip>
                <a:stretch>
                  <a:fillRect b="-19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568" name="Google Shape;568;p43"/>
              <p:cNvSpPr txBox="1"/>
              <p:nvPr/>
            </p:nvSpPr>
            <p:spPr>
              <a:xfrm>
                <a:off x="4656162" y="4544229"/>
                <a:ext cx="495900" cy="307800"/>
              </a:xfrm>
              <a:prstGeom prst="rect">
                <a:avLst/>
              </a:prstGeom>
              <a:blipFill rotWithShape="1">
                <a:blip r:embed="rId15">
                  <a:alphaModFix/>
                </a:blip>
                <a:stretch>
                  <a:fillRect b="-19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569" name="Google Shape;569;p43"/>
              <p:cNvSpPr txBox="1"/>
              <p:nvPr/>
            </p:nvSpPr>
            <p:spPr>
              <a:xfrm>
                <a:off x="3041176" y="3211746"/>
                <a:ext cx="6006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Self-mult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43"/>
              <p:cNvSpPr txBox="1"/>
              <p:nvPr/>
            </p:nvSpPr>
            <p:spPr>
              <a:xfrm>
                <a:off x="3881282" y="2507603"/>
                <a:ext cx="495900" cy="307800"/>
              </a:xfrm>
              <a:prstGeom prst="rect">
                <a:avLst/>
              </a:prstGeom>
              <a:blipFill rotWithShape="1">
                <a:blip r:embed="rId16">
                  <a:alphaModFix/>
                </a:blip>
                <a:stretch>
                  <a:fillRect b="-11999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571" name="Google Shape;571;p43"/>
              <p:cNvSpPr txBox="1"/>
              <p:nvPr/>
            </p:nvSpPr>
            <p:spPr>
              <a:xfrm>
                <a:off x="3881282" y="1511415"/>
                <a:ext cx="495900" cy="307800"/>
              </a:xfrm>
              <a:prstGeom prst="rect">
                <a:avLst/>
              </a:prstGeom>
              <a:blipFill rotWithShape="1">
                <a:blip r:embed="rId17">
                  <a:alphaModFix/>
                </a:blip>
                <a:stretch>
                  <a:fillRect b="-27448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</p:grpSp>
      <p:sp>
        <p:nvSpPr>
          <p:cNvPr id="572" name="Google Shape;572;p43"/>
          <p:cNvSpPr txBox="1"/>
          <p:nvPr/>
        </p:nvSpPr>
        <p:spPr>
          <a:xfrm>
            <a:off x="960662" y="4467122"/>
            <a:ext cx="1496100" cy="307800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 b="-199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73" name="Google Shape;573;p43"/>
          <p:cNvSpPr txBox="1"/>
          <p:nvPr/>
        </p:nvSpPr>
        <p:spPr>
          <a:xfrm>
            <a:off x="4194384" y="4467122"/>
            <a:ext cx="1496100" cy="307800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 b="-199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74" name="Google Shape;574;p43"/>
          <p:cNvSpPr txBox="1"/>
          <p:nvPr/>
        </p:nvSpPr>
        <p:spPr>
          <a:xfrm>
            <a:off x="947017" y="3211772"/>
            <a:ext cx="1496100" cy="311400"/>
          </a:xfrm>
          <a:prstGeom prst="rect">
            <a:avLst/>
          </a:prstGeom>
          <a:blipFill rotWithShape="1">
            <a:blip r:embed="rId20">
              <a:alphaModFix/>
            </a:blip>
            <a:stretch>
              <a:fillRect b="-19609" l="0" r="0" t="-195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75" name="Google Shape;575;p43"/>
          <p:cNvSpPr txBox="1"/>
          <p:nvPr/>
        </p:nvSpPr>
        <p:spPr>
          <a:xfrm>
            <a:off x="3446400" y="2439513"/>
            <a:ext cx="2017200" cy="307800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 b="-1960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76" name="Google Shape;576;p43"/>
          <p:cNvSpPr txBox="1"/>
          <p:nvPr/>
        </p:nvSpPr>
        <p:spPr>
          <a:xfrm>
            <a:off x="3446400" y="1423470"/>
            <a:ext cx="1293900" cy="307800"/>
          </a:xfrm>
          <a:prstGeom prst="rect">
            <a:avLst/>
          </a:prstGeom>
          <a:blipFill rotWithShape="1">
            <a:blip r:embed="rId22">
              <a:alphaModFix/>
            </a:blip>
            <a:stretch>
              <a:fillRect b="-2999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77" name="Google Shape;577;p43"/>
          <p:cNvSpPr txBox="1"/>
          <p:nvPr/>
        </p:nvSpPr>
        <p:spPr>
          <a:xfrm>
            <a:off x="1325207" y="2356659"/>
            <a:ext cx="1877400" cy="600900"/>
          </a:xfrm>
          <a:prstGeom prst="rect">
            <a:avLst/>
          </a:pr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78" name="Google Shape;578;p43"/>
          <p:cNvSpPr txBox="1"/>
          <p:nvPr/>
        </p:nvSpPr>
        <p:spPr>
          <a:xfrm>
            <a:off x="3439174" y="3360743"/>
            <a:ext cx="1877400" cy="600900"/>
          </a:xfrm>
          <a:prstGeom prst="rect">
            <a:avLst/>
          </a:pr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79" name="Google Shape;579;p43"/>
          <p:cNvSpPr txBox="1"/>
          <p:nvPr/>
        </p:nvSpPr>
        <p:spPr>
          <a:xfrm>
            <a:off x="3202632" y="1794044"/>
            <a:ext cx="1768200" cy="600900"/>
          </a:xfrm>
          <a:prstGeom prst="rect">
            <a:avLst/>
          </a:pr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80" name="Google Shape;580;p4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Inverse problem: Estimating the friction angle</a:t>
            </a:r>
            <a:endParaRPr sz="3100"/>
          </a:p>
        </p:txBody>
      </p:sp>
      <p:sp>
        <p:nvSpPr>
          <p:cNvPr id="586" name="Google Shape;586;p4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7" name="Google Shape;587;p44"/>
          <p:cNvPicPr preferRelativeResize="0"/>
          <p:nvPr/>
        </p:nvPicPr>
        <p:blipFill rotWithShape="1">
          <a:blip r:embed="rId3">
            <a:alphaModFix/>
          </a:blip>
          <a:srcRect b="3842" l="0" r="0" t="55059"/>
          <a:stretch/>
        </p:blipFill>
        <p:spPr>
          <a:xfrm>
            <a:off x="269775" y="961525"/>
            <a:ext cx="3476625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4"/>
          <p:cNvSpPr txBox="1"/>
          <p:nvPr/>
        </p:nvSpPr>
        <p:spPr>
          <a:xfrm>
            <a:off x="508088" y="208555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Target (phi = 30 deg)</a:t>
            </a:r>
            <a:endParaRPr/>
          </a:p>
        </p:txBody>
      </p:sp>
      <p:pic>
        <p:nvPicPr>
          <p:cNvPr id="589" name="Google Shape;589;p44"/>
          <p:cNvPicPr preferRelativeResize="0"/>
          <p:nvPr/>
        </p:nvPicPr>
        <p:blipFill rotWithShape="1">
          <a:blip r:embed="rId4">
            <a:alphaModFix/>
          </a:blip>
          <a:srcRect b="0" l="0" r="0" t="55834"/>
          <a:stretch/>
        </p:blipFill>
        <p:spPr>
          <a:xfrm>
            <a:off x="5395575" y="911163"/>
            <a:ext cx="3476625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44"/>
          <p:cNvSpPr txBox="1"/>
          <p:nvPr/>
        </p:nvSpPr>
        <p:spPr>
          <a:xfrm>
            <a:off x="5633888" y="2139738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nitial phi guess (phi = 45 deg)</a:t>
            </a:r>
            <a:endParaRPr/>
          </a:p>
        </p:txBody>
      </p:sp>
      <p:pic>
        <p:nvPicPr>
          <p:cNvPr id="591" name="Google Shape;591;p44"/>
          <p:cNvPicPr preferRelativeResize="0"/>
          <p:nvPr/>
        </p:nvPicPr>
        <p:blipFill rotWithShape="1">
          <a:blip r:embed="rId5">
            <a:alphaModFix/>
          </a:blip>
          <a:srcRect b="5429" l="0" r="0" t="56387"/>
          <a:stretch/>
        </p:blipFill>
        <p:spPr>
          <a:xfrm>
            <a:off x="5395575" y="3087988"/>
            <a:ext cx="3476625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4"/>
          <p:cNvSpPr txBox="1"/>
          <p:nvPr/>
        </p:nvSpPr>
        <p:spPr>
          <a:xfrm>
            <a:off x="5633900" y="4198163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Final Gradient descent step (phi = 30.7 deg)</a:t>
            </a:r>
            <a:endParaRPr/>
          </a:p>
        </p:txBody>
      </p:sp>
      <p:pic>
        <p:nvPicPr>
          <p:cNvPr id="593" name="Google Shape;59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950" y="2983300"/>
            <a:ext cx="4546725" cy="1869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5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Differentiable Programming</a:t>
            </a:r>
            <a:endParaRPr/>
          </a:p>
        </p:txBody>
      </p:sp>
      <p:pic>
        <p:nvPicPr>
          <p:cNvPr id="599" name="Google Shape;59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475325"/>
            <a:ext cx="8229600" cy="271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425" y="152400"/>
            <a:ext cx="7281162" cy="48387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05" name="Google Shape;605;p46"/>
          <p:cNvSpPr txBox="1"/>
          <p:nvPr/>
        </p:nvSpPr>
        <p:spPr>
          <a:xfrm>
            <a:off x="1709550" y="755375"/>
            <a:ext cx="5724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Pacifico"/>
                <a:ea typeface="Pacifico"/>
                <a:cs typeface="Pacifico"/>
                <a:sym typeface="Pacifico"/>
              </a:rPr>
              <a:t>Hook ‘em Horns!</a:t>
            </a:r>
            <a:endParaRPr sz="40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06" name="Google Shape;606;p46"/>
          <p:cNvSpPr txBox="1"/>
          <p:nvPr/>
        </p:nvSpPr>
        <p:spPr>
          <a:xfrm>
            <a:off x="1709550" y="4129600"/>
            <a:ext cx="5724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https://geoelements.org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work was funded by NSF OAC: #2103937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Inductive biases: Inertial Prior</a:t>
            </a:r>
            <a:endParaRPr/>
          </a:p>
        </p:txBody>
      </p:sp>
      <p:sp>
        <p:nvSpPr>
          <p:cNvPr id="110" name="Google Shape;110;p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46" y="920700"/>
            <a:ext cx="2580551" cy="257175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562700" y="3685250"/>
            <a:ext cx="4565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Position: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x(t)</a:t>
            </a:r>
            <a:br>
              <a:rPr lang="en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Velocity: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v(t)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1875" y="1365075"/>
            <a:ext cx="3129649" cy="4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1875" y="2674550"/>
            <a:ext cx="3968607" cy="4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1875" y="3890375"/>
            <a:ext cx="5533394" cy="4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3162600" y="2171550"/>
            <a:ext cx="456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Static prior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3162600" y="3411725"/>
            <a:ext cx="456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Inertial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prior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work?</a:t>
            </a:r>
            <a:endParaRPr/>
          </a:p>
        </p:txBody>
      </p:sp>
      <p:sp>
        <p:nvSpPr>
          <p:cNvPr id="123" name="Google Shape;123;p1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3072000" y="39943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990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https://github.com/geoelements/gns</a:t>
            </a:r>
            <a:r>
              <a:rPr lang="en">
                <a:solidFill>
                  <a:srgbClr val="FF9900"/>
                </a:solidFill>
              </a:rPr>
              <a:t> </a:t>
            </a:r>
            <a:endParaRPr>
              <a:solidFill>
                <a:srgbClr val="FF9900"/>
              </a:solidFill>
            </a:endParaRPr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920100"/>
            <a:ext cx="8839204" cy="2434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>
            <p:ph type="title"/>
          </p:nvPr>
        </p:nvSpPr>
        <p:spPr>
          <a:xfrm>
            <a:off x="460950" y="0"/>
            <a:ext cx="82221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MLP vs GNN</a:t>
            </a:r>
            <a:endParaRPr/>
          </a:p>
        </p:txBody>
      </p:sp>
      <p:sp>
        <p:nvSpPr>
          <p:cNvPr id="131" name="Google Shape;131;p19"/>
          <p:cNvSpPr txBox="1"/>
          <p:nvPr>
            <p:ph idx="1" type="body"/>
          </p:nvPr>
        </p:nvSpPr>
        <p:spPr>
          <a:xfrm>
            <a:off x="495850" y="916900"/>
            <a:ext cx="3916500" cy="37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MLPs operate over vectors</a:t>
            </a:r>
            <a:endParaRPr/>
          </a:p>
        </p:txBody>
      </p:sp>
      <p:sp>
        <p:nvSpPr>
          <p:cNvPr id="132" name="Google Shape;132;p1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19"/>
          <p:cNvSpPr txBox="1"/>
          <p:nvPr>
            <p:ph idx="2" type="body"/>
          </p:nvPr>
        </p:nvSpPr>
        <p:spPr>
          <a:xfrm>
            <a:off x="4683250" y="916900"/>
            <a:ext cx="3999900" cy="373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GNNs use message passing </a:t>
            </a:r>
            <a:br>
              <a:rPr lang="en"/>
            </a:br>
            <a:r>
              <a:rPr lang="en"/>
              <a:t>Permutation invariant</a:t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925" y="1709527"/>
            <a:ext cx="4248349" cy="185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19" y="1502850"/>
            <a:ext cx="3402731" cy="319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 Neural Networks</a:t>
            </a:r>
            <a:endParaRPr/>
          </a:p>
        </p:txBody>
      </p:sp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536725" y="920700"/>
            <a:ext cx="81462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Update node features, edge features and global embedding</a:t>
            </a:r>
            <a:endParaRPr/>
          </a:p>
        </p:txBody>
      </p:sp>
      <p:sp>
        <p:nvSpPr>
          <p:cNvPr id="142" name="Google Shape;142;p2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287" y="1458176"/>
            <a:ext cx="8531075" cy="358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 Neural Networks: Edge update</a:t>
            </a:r>
            <a:endParaRPr/>
          </a:p>
        </p:txBody>
      </p:sp>
      <p:sp>
        <p:nvSpPr>
          <p:cNvPr id="149" name="Google Shape;149;p2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04365"/>
            <a:ext cx="9144001" cy="2534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460950" y="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 Neural Networks: Node Update</a:t>
            </a:r>
            <a:endParaRPr/>
          </a:p>
        </p:txBody>
      </p:sp>
      <p:sp>
        <p:nvSpPr>
          <p:cNvPr id="156" name="Google Shape;156;p2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7" name="Google Shape;15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25" y="2050425"/>
            <a:ext cx="8839199" cy="264521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2"/>
          <p:cNvSpPr txBox="1"/>
          <p:nvPr/>
        </p:nvSpPr>
        <p:spPr>
          <a:xfrm>
            <a:off x="198125" y="1014425"/>
            <a:ext cx="575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Receiver edge aggregation (message pooling for every node)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Superposition principle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475" y="1845718"/>
            <a:ext cx="1722400" cy="7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